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313" r:id="rId2"/>
    <p:sldId id="395" r:id="rId3"/>
    <p:sldId id="263" r:id="rId4"/>
    <p:sldId id="267" r:id="rId5"/>
    <p:sldId id="273" r:id="rId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8" d="100"/>
          <a:sy n="88" d="100"/>
        </p:scale>
        <p:origin x="200" y="7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68F4BD9E-F027-449D-9285-79086FBC2428}" type="datetimeFigureOut">
              <a:rPr lang="en-US" smtClean="0"/>
              <a:t>12/3/19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1BE77270-54A3-490C-AB2B-D06C9526D1DB}" type="slidenum">
              <a:rPr lang="en-US" smtClean="0"/>
              <a:t>‹#›</a:t>
            </a:fld>
            <a:endParaRPr lang="en-US"/>
          </a:p>
        </p:txBody>
      </p:sp>
    </p:spTree>
    <p:extLst>
      <p:ext uri="{BB962C8B-B14F-4D97-AF65-F5344CB8AC3E}">
        <p14:creationId xmlns:p14="http://schemas.microsoft.com/office/powerpoint/2010/main" val="2206845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E896460-6DE0-4246-B556-503B97ED2582}" type="slidenum">
              <a:rPr lang="es-ES_tradnl" altLang="en-US" smtClean="0"/>
              <a:pPr/>
              <a:t>2</a:t>
            </a:fld>
            <a:endParaRPr lang="es-ES_tradnl" altLang="en-US"/>
          </a:p>
        </p:txBody>
      </p:sp>
    </p:spTree>
    <p:extLst>
      <p:ext uri="{BB962C8B-B14F-4D97-AF65-F5344CB8AC3E}">
        <p14:creationId xmlns:p14="http://schemas.microsoft.com/office/powerpoint/2010/main" val="855279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pPr>
              <a:buFont typeface="Arial" pitchFamily="34" charset="0"/>
              <a:buNone/>
            </a:pPr>
            <a:r>
              <a:rPr lang="en-US" dirty="0"/>
              <a:t>Bottom lines: </a:t>
            </a:r>
          </a:p>
          <a:p>
            <a:pPr marL="229406" indent="-229406">
              <a:buFont typeface="+mj-lt"/>
              <a:buAutoNum type="arabicPeriod"/>
            </a:pPr>
            <a:r>
              <a:rPr lang="en-US" dirty="0"/>
              <a:t>The black box is quite complex.</a:t>
            </a:r>
          </a:p>
          <a:p>
            <a:pPr marL="229406" indent="-229406">
              <a:buFont typeface="+mj-lt"/>
              <a:buAutoNum type="arabicPeriod"/>
            </a:pPr>
            <a:r>
              <a:rPr lang="en-US" dirty="0"/>
              <a:t>The interactions and importance of Interventions, Context and Processes are clear.</a:t>
            </a:r>
          </a:p>
          <a:p>
            <a:pPr marL="229406" indent="-229406">
              <a:buFont typeface="+mj-lt"/>
              <a:buAutoNum type="arabicPeriod"/>
            </a:pPr>
            <a:r>
              <a:rPr lang="en-US" dirty="0"/>
              <a:t>There is an almost infinite number</a:t>
            </a:r>
            <a:r>
              <a:rPr lang="en-US" baseline="0" dirty="0"/>
              <a:t> </a:t>
            </a:r>
            <a:r>
              <a:rPr lang="en-US" dirty="0"/>
              <a:t>of </a:t>
            </a:r>
            <a:r>
              <a:rPr lang="en-US" dirty="0" err="1"/>
              <a:t>reductionistic</a:t>
            </a:r>
            <a:r>
              <a:rPr lang="en-US" dirty="0"/>
              <a:t> studies that could be done to: a) document the influence</a:t>
            </a:r>
            <a:r>
              <a:rPr lang="en-US" baseline="0" dirty="0"/>
              <a:t> of each of these alone or in combination; and b) to test various ways to change some of these factors for the better.  But this would take decades and would not necessarily help us in the end because these factors are all part of an interactive system so we need to understand the system, not the parts in isolation.</a:t>
            </a:r>
          </a:p>
          <a:p>
            <a:pPr marL="229406" indent="-229406">
              <a:buFont typeface="+mj-lt"/>
              <a:buAutoNum type="arabicPeriod"/>
            </a:pPr>
            <a:r>
              <a:rPr lang="en-US" baseline="0" dirty="0"/>
              <a:t>A more productive use of this framework is: a) to help us design implementation strategies with our eyes wide open (anticipating  and addressing various barriers and enablers in advance); b) appreciate the importance of “Implementation Strategies and Processes” as THE pivotal factor for later outcomes; and c) provide some intermediate indicators that should be measured and monitored during implementation so that we can learn how they change under different circumstances.  </a:t>
            </a:r>
            <a:endParaRPr lang="en-US" dirty="0"/>
          </a:p>
        </p:txBody>
      </p:sp>
      <p:sp>
        <p:nvSpPr>
          <p:cNvPr id="4" name="Slide Number Placeholder 3"/>
          <p:cNvSpPr>
            <a:spLocks noGrp="1"/>
          </p:cNvSpPr>
          <p:nvPr>
            <p:ph type="sldNum" sz="quarter" idx="10"/>
          </p:nvPr>
        </p:nvSpPr>
        <p:spPr/>
        <p:txBody>
          <a:bodyPr/>
          <a:lstStyle/>
          <a:p>
            <a:fld id="{D50DCF39-3056-45B7-B83A-87C6555E31A6}" type="slidenum">
              <a:rPr lang="en-US" smtClean="0"/>
              <a:pPr/>
              <a:t>3</a:t>
            </a:fld>
            <a:endParaRPr lang="en-US"/>
          </a:p>
        </p:txBody>
      </p:sp>
    </p:spTree>
    <p:extLst>
      <p:ext uri="{BB962C8B-B14F-4D97-AF65-F5344CB8AC3E}">
        <p14:creationId xmlns:p14="http://schemas.microsoft.com/office/powerpoint/2010/main" val="2313967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896460-6DE0-4246-B556-503B97ED2582}" type="slidenum">
              <a:rPr lang="es-ES_tradnl" altLang="en-US" smtClean="0"/>
              <a:pPr/>
              <a:t>4</a:t>
            </a:fld>
            <a:endParaRPr lang="es-ES_tradnl" altLang="en-US"/>
          </a:p>
        </p:txBody>
      </p:sp>
    </p:spTree>
    <p:extLst>
      <p:ext uri="{BB962C8B-B14F-4D97-AF65-F5344CB8AC3E}">
        <p14:creationId xmlns:p14="http://schemas.microsoft.com/office/powerpoint/2010/main" val="2730223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E896460-6DE0-4246-B556-503B97ED2582}" type="slidenum">
              <a:rPr lang="es-ES_tradnl" altLang="en-US" smtClean="0"/>
              <a:pPr/>
              <a:t>5</a:t>
            </a:fld>
            <a:endParaRPr lang="es-ES_tradnl" altLang="en-US"/>
          </a:p>
        </p:txBody>
      </p:sp>
    </p:spTree>
    <p:extLst>
      <p:ext uri="{BB962C8B-B14F-4D97-AF65-F5344CB8AC3E}">
        <p14:creationId xmlns:p14="http://schemas.microsoft.com/office/powerpoint/2010/main" val="682363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B07EFB2-659E-4436-A250-FF123252CD06}" type="datetimeFigureOut">
              <a:rPr lang="en-US" smtClean="0"/>
              <a:t>12/3/19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982D2-ED2E-4CB0-AEDD-23F601DFF9CC}" type="slidenum">
              <a:rPr lang="en-US" smtClean="0"/>
              <a:t>‹#›</a:t>
            </a:fld>
            <a:endParaRPr lang="en-US"/>
          </a:p>
        </p:txBody>
      </p:sp>
    </p:spTree>
    <p:extLst>
      <p:ext uri="{BB962C8B-B14F-4D97-AF65-F5344CB8AC3E}">
        <p14:creationId xmlns:p14="http://schemas.microsoft.com/office/powerpoint/2010/main" val="921018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07EFB2-659E-4436-A250-FF123252CD06}" type="datetimeFigureOut">
              <a:rPr lang="en-US" smtClean="0"/>
              <a:t>12/3/19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982D2-ED2E-4CB0-AEDD-23F601DFF9CC}" type="slidenum">
              <a:rPr lang="en-US" smtClean="0"/>
              <a:t>‹#›</a:t>
            </a:fld>
            <a:endParaRPr lang="en-US"/>
          </a:p>
        </p:txBody>
      </p:sp>
    </p:spTree>
    <p:extLst>
      <p:ext uri="{BB962C8B-B14F-4D97-AF65-F5344CB8AC3E}">
        <p14:creationId xmlns:p14="http://schemas.microsoft.com/office/powerpoint/2010/main" val="4022403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07EFB2-659E-4436-A250-FF123252CD06}" type="datetimeFigureOut">
              <a:rPr lang="en-US" smtClean="0"/>
              <a:t>12/3/19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982D2-ED2E-4CB0-AEDD-23F601DFF9CC}" type="slidenum">
              <a:rPr lang="en-US" smtClean="0"/>
              <a:t>‹#›</a:t>
            </a:fld>
            <a:endParaRPr lang="en-US"/>
          </a:p>
        </p:txBody>
      </p:sp>
    </p:spTree>
    <p:extLst>
      <p:ext uri="{BB962C8B-B14F-4D97-AF65-F5344CB8AC3E}">
        <p14:creationId xmlns:p14="http://schemas.microsoft.com/office/powerpoint/2010/main" val="1272950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640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01661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8" name="Imagen 12" descr="header0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82" y="0"/>
            <a:ext cx="12192001"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contenido 2"/>
          <p:cNvSpPr>
            <a:spLocks noGrp="1"/>
          </p:cNvSpPr>
          <p:nvPr>
            <p:ph idx="1"/>
          </p:nvPr>
        </p:nvSpPr>
        <p:spPr>
          <a:xfrm>
            <a:off x="609601" y="1600201"/>
            <a:ext cx="10972800" cy="4525963"/>
          </a:xfrm>
        </p:spPr>
        <p:txBody>
          <a:bodyPr/>
          <a:lstStyle>
            <a:lvl1pPr>
              <a:defRPr b="1">
                <a:latin typeface="Open Sans"/>
              </a:defRPr>
            </a:lvl1pPr>
            <a:lvl2pPr>
              <a:defRPr>
                <a:latin typeface="Open Sans"/>
              </a:defRPr>
            </a:lvl2pPr>
            <a:lvl3pPr>
              <a:defRPr>
                <a:latin typeface="Open Sans"/>
              </a:defRPr>
            </a:lvl3pPr>
            <a:lvl4pPr>
              <a:defRPr>
                <a:latin typeface="Open Sans"/>
              </a:defRPr>
            </a:lvl4pPr>
            <a:lvl5pPr>
              <a:defRPr>
                <a:latin typeface="Open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
        <p:nvSpPr>
          <p:cNvPr id="7" name="Título 1"/>
          <p:cNvSpPr>
            <a:spLocks noGrp="1"/>
          </p:cNvSpPr>
          <p:nvPr>
            <p:ph type="title"/>
          </p:nvPr>
        </p:nvSpPr>
        <p:spPr>
          <a:xfrm>
            <a:off x="609601" y="76201"/>
            <a:ext cx="10972800" cy="1143000"/>
          </a:xfrm>
        </p:spPr>
        <p:txBody>
          <a:bodyPr/>
          <a:lstStyle>
            <a:lvl1pPr>
              <a:defRPr sz="3420" b="1">
                <a:solidFill>
                  <a:schemeClr val="bg1"/>
                </a:solidFill>
                <a:latin typeface="Open Sans"/>
              </a:defRPr>
            </a:lvl1pPr>
          </a:lstStyle>
          <a:p>
            <a:r>
              <a:rPr lang="en-US" dirty="0"/>
              <a:t>Click to edit Master title style</a:t>
            </a:r>
            <a:endParaRPr lang="es-ES" dirty="0"/>
          </a:p>
        </p:txBody>
      </p:sp>
    </p:spTree>
    <p:extLst>
      <p:ext uri="{BB962C8B-B14F-4D97-AF65-F5344CB8AC3E}">
        <p14:creationId xmlns:p14="http://schemas.microsoft.com/office/powerpoint/2010/main" val="3424423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ólo el título">
    <p:spTree>
      <p:nvGrpSpPr>
        <p:cNvPr id="1" name=""/>
        <p:cNvGrpSpPr/>
        <p:nvPr/>
      </p:nvGrpSpPr>
      <p:grpSpPr>
        <a:xfrm>
          <a:off x="0" y="0"/>
          <a:ext cx="0" cy="0"/>
          <a:chOff x="0" y="0"/>
          <a:chExt cx="0" cy="0"/>
        </a:xfrm>
      </p:grpSpPr>
      <p:pic>
        <p:nvPicPr>
          <p:cNvPr id="6" name="Imagen 3" descr="ISISN background 01-01.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83" y="6350"/>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p:txBody>
          <a:bodyPr/>
          <a:lstStyle>
            <a:lvl1pPr>
              <a:defRPr sz="3420" b="1">
                <a:solidFill>
                  <a:schemeClr val="bg1"/>
                </a:solidFill>
                <a:latin typeface="Open Sans"/>
              </a:defRPr>
            </a:lvl1pPr>
          </a:lstStyle>
          <a:p>
            <a:r>
              <a:rPr lang="en-US" dirty="0"/>
              <a:t>Click to edit Master title style</a:t>
            </a:r>
            <a:endParaRPr lang="es-ES" dirty="0"/>
          </a:p>
        </p:txBody>
      </p:sp>
      <p:sp>
        <p:nvSpPr>
          <p:cNvPr id="8" name="Marcador de contenido 2"/>
          <p:cNvSpPr>
            <a:spLocks noGrp="1"/>
          </p:cNvSpPr>
          <p:nvPr>
            <p:ph idx="1"/>
          </p:nvPr>
        </p:nvSpPr>
        <p:spPr>
          <a:xfrm>
            <a:off x="609601" y="1600201"/>
            <a:ext cx="10972800" cy="4525963"/>
          </a:xfrm>
        </p:spPr>
        <p:txBody>
          <a:bodyPr/>
          <a:lstStyle>
            <a:lvl1pPr>
              <a:defRPr b="1">
                <a:solidFill>
                  <a:schemeClr val="bg1"/>
                </a:solidFill>
                <a:latin typeface="Open Sans"/>
              </a:defRPr>
            </a:lvl1pPr>
            <a:lvl2pPr>
              <a:defRPr>
                <a:solidFill>
                  <a:schemeClr val="bg1"/>
                </a:solidFill>
                <a:latin typeface="Open Sans"/>
              </a:defRPr>
            </a:lvl2pPr>
            <a:lvl3pPr>
              <a:defRPr>
                <a:solidFill>
                  <a:schemeClr val="bg1"/>
                </a:solidFill>
                <a:latin typeface="Open Sans"/>
              </a:defRPr>
            </a:lvl3pPr>
            <a:lvl4pPr>
              <a:defRPr>
                <a:solidFill>
                  <a:schemeClr val="bg1"/>
                </a:solidFill>
                <a:latin typeface="Open Sans"/>
              </a:defRPr>
            </a:lvl4pPr>
            <a:lvl5pPr>
              <a:defRPr>
                <a:solidFill>
                  <a:schemeClr val="bg1"/>
                </a:solidFill>
                <a:latin typeface="Open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 dirty="0"/>
          </a:p>
        </p:txBody>
      </p:sp>
    </p:spTree>
    <p:extLst>
      <p:ext uri="{BB962C8B-B14F-4D97-AF65-F5344CB8AC3E}">
        <p14:creationId xmlns:p14="http://schemas.microsoft.com/office/powerpoint/2010/main" val="468308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07EFB2-659E-4436-A250-FF123252CD06}" type="datetimeFigureOut">
              <a:rPr lang="en-US" smtClean="0"/>
              <a:t>12/3/19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982D2-ED2E-4CB0-AEDD-23F601DFF9CC}" type="slidenum">
              <a:rPr lang="en-US" smtClean="0"/>
              <a:t>‹#›</a:t>
            </a:fld>
            <a:endParaRPr lang="en-US"/>
          </a:p>
        </p:txBody>
      </p:sp>
    </p:spTree>
    <p:extLst>
      <p:ext uri="{BB962C8B-B14F-4D97-AF65-F5344CB8AC3E}">
        <p14:creationId xmlns:p14="http://schemas.microsoft.com/office/powerpoint/2010/main" val="1256931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07EFB2-659E-4436-A250-FF123252CD06}" type="datetimeFigureOut">
              <a:rPr lang="en-US" smtClean="0"/>
              <a:t>12/3/19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982D2-ED2E-4CB0-AEDD-23F601DFF9CC}" type="slidenum">
              <a:rPr lang="en-US" smtClean="0"/>
              <a:t>‹#›</a:t>
            </a:fld>
            <a:endParaRPr lang="en-US"/>
          </a:p>
        </p:txBody>
      </p:sp>
    </p:spTree>
    <p:extLst>
      <p:ext uri="{BB962C8B-B14F-4D97-AF65-F5344CB8AC3E}">
        <p14:creationId xmlns:p14="http://schemas.microsoft.com/office/powerpoint/2010/main" val="686735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07EFB2-659E-4436-A250-FF123252CD06}" type="datetimeFigureOut">
              <a:rPr lang="en-US" smtClean="0"/>
              <a:t>12/3/19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982D2-ED2E-4CB0-AEDD-23F601DFF9CC}" type="slidenum">
              <a:rPr lang="en-US" smtClean="0"/>
              <a:t>‹#›</a:t>
            </a:fld>
            <a:endParaRPr lang="en-US"/>
          </a:p>
        </p:txBody>
      </p:sp>
    </p:spTree>
    <p:extLst>
      <p:ext uri="{BB962C8B-B14F-4D97-AF65-F5344CB8AC3E}">
        <p14:creationId xmlns:p14="http://schemas.microsoft.com/office/powerpoint/2010/main" val="2920252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07EFB2-659E-4436-A250-FF123252CD06}" type="datetimeFigureOut">
              <a:rPr lang="en-US" smtClean="0"/>
              <a:t>12/3/19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3982D2-ED2E-4CB0-AEDD-23F601DFF9CC}" type="slidenum">
              <a:rPr lang="en-US" smtClean="0"/>
              <a:t>‹#›</a:t>
            </a:fld>
            <a:endParaRPr lang="en-US"/>
          </a:p>
        </p:txBody>
      </p:sp>
    </p:spTree>
    <p:extLst>
      <p:ext uri="{BB962C8B-B14F-4D97-AF65-F5344CB8AC3E}">
        <p14:creationId xmlns:p14="http://schemas.microsoft.com/office/powerpoint/2010/main" val="3108266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07EFB2-659E-4436-A250-FF123252CD06}" type="datetimeFigureOut">
              <a:rPr lang="en-US" smtClean="0"/>
              <a:t>12/3/19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3982D2-ED2E-4CB0-AEDD-23F601DFF9CC}" type="slidenum">
              <a:rPr lang="en-US" smtClean="0"/>
              <a:t>‹#›</a:t>
            </a:fld>
            <a:endParaRPr lang="en-US"/>
          </a:p>
        </p:txBody>
      </p:sp>
    </p:spTree>
    <p:extLst>
      <p:ext uri="{BB962C8B-B14F-4D97-AF65-F5344CB8AC3E}">
        <p14:creationId xmlns:p14="http://schemas.microsoft.com/office/powerpoint/2010/main" val="1019671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07EFB2-659E-4436-A250-FF123252CD06}" type="datetimeFigureOut">
              <a:rPr lang="en-US" smtClean="0"/>
              <a:t>12/3/19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3982D2-ED2E-4CB0-AEDD-23F601DFF9CC}" type="slidenum">
              <a:rPr lang="en-US" smtClean="0"/>
              <a:t>‹#›</a:t>
            </a:fld>
            <a:endParaRPr lang="en-US"/>
          </a:p>
        </p:txBody>
      </p:sp>
    </p:spTree>
    <p:extLst>
      <p:ext uri="{BB962C8B-B14F-4D97-AF65-F5344CB8AC3E}">
        <p14:creationId xmlns:p14="http://schemas.microsoft.com/office/powerpoint/2010/main" val="9015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07EFB2-659E-4436-A250-FF123252CD06}" type="datetimeFigureOut">
              <a:rPr lang="en-US" smtClean="0"/>
              <a:t>12/3/19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982D2-ED2E-4CB0-AEDD-23F601DFF9CC}" type="slidenum">
              <a:rPr lang="en-US" smtClean="0"/>
              <a:t>‹#›</a:t>
            </a:fld>
            <a:endParaRPr lang="en-US"/>
          </a:p>
        </p:txBody>
      </p:sp>
    </p:spTree>
    <p:extLst>
      <p:ext uri="{BB962C8B-B14F-4D97-AF65-F5344CB8AC3E}">
        <p14:creationId xmlns:p14="http://schemas.microsoft.com/office/powerpoint/2010/main" val="3209132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07EFB2-659E-4436-A250-FF123252CD06}" type="datetimeFigureOut">
              <a:rPr lang="en-US" smtClean="0"/>
              <a:t>12/3/19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982D2-ED2E-4CB0-AEDD-23F601DFF9CC}" type="slidenum">
              <a:rPr lang="en-US" smtClean="0"/>
              <a:t>‹#›</a:t>
            </a:fld>
            <a:endParaRPr lang="en-US"/>
          </a:p>
        </p:txBody>
      </p:sp>
    </p:spTree>
    <p:extLst>
      <p:ext uri="{BB962C8B-B14F-4D97-AF65-F5344CB8AC3E}">
        <p14:creationId xmlns:p14="http://schemas.microsoft.com/office/powerpoint/2010/main" val="3578923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07EFB2-659E-4436-A250-FF123252CD06}" type="datetimeFigureOut">
              <a:rPr lang="en-US" smtClean="0"/>
              <a:t>12/3/19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3982D2-ED2E-4CB0-AEDD-23F601DFF9CC}" type="slidenum">
              <a:rPr lang="en-US" smtClean="0"/>
              <a:t>‹#›</a:t>
            </a:fld>
            <a:endParaRPr lang="en-US"/>
          </a:p>
        </p:txBody>
      </p:sp>
    </p:spTree>
    <p:extLst>
      <p:ext uri="{BB962C8B-B14F-4D97-AF65-F5344CB8AC3E}">
        <p14:creationId xmlns:p14="http://schemas.microsoft.com/office/powerpoint/2010/main" val="1811181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6.tiff"/><Relationship Id="rId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02260" y="1186248"/>
            <a:ext cx="9434939" cy="3632887"/>
          </a:xfrm>
        </p:spPr>
        <p:txBody>
          <a:bodyPr>
            <a:noAutofit/>
          </a:bodyPr>
          <a:lstStyle/>
          <a:p>
            <a:pPr algn="ctr"/>
            <a:r>
              <a:rPr lang="en-US" sz="4800" dirty="0"/>
              <a:t>SISN’s Frameworks and Classification Scheme</a:t>
            </a:r>
          </a:p>
        </p:txBody>
      </p:sp>
      <p:sp>
        <p:nvSpPr>
          <p:cNvPr id="2" name="TextBox 1">
            <a:extLst>
              <a:ext uri="{FF2B5EF4-FFF2-40B4-BE49-F238E27FC236}">
                <a16:creationId xmlns:a16="http://schemas.microsoft.com/office/drawing/2014/main" id="{92ADC7C0-1039-6F48-828A-6F442125AB41}"/>
              </a:ext>
            </a:extLst>
          </p:cNvPr>
          <p:cNvSpPr txBox="1"/>
          <p:nvPr/>
        </p:nvSpPr>
        <p:spPr>
          <a:xfrm>
            <a:off x="9492343" y="6241143"/>
            <a:ext cx="1812291" cy="369332"/>
          </a:xfrm>
          <a:prstGeom prst="rect">
            <a:avLst/>
          </a:prstGeom>
          <a:noFill/>
        </p:spPr>
        <p:txBody>
          <a:bodyPr wrap="none" rtlCol="0">
            <a:spAutoFit/>
          </a:bodyPr>
          <a:lstStyle/>
          <a:p>
            <a:r>
              <a:rPr lang="en-US" dirty="0">
                <a:solidFill>
                  <a:schemeClr val="bg1"/>
                </a:solidFill>
              </a:rPr>
              <a:t>Version Dec 2019</a:t>
            </a:r>
          </a:p>
        </p:txBody>
      </p:sp>
    </p:spTree>
    <p:extLst>
      <p:ext uri="{BB962C8B-B14F-4D97-AF65-F5344CB8AC3E}">
        <p14:creationId xmlns:p14="http://schemas.microsoft.com/office/powerpoint/2010/main" val="2311534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978496" y="1535040"/>
            <a:ext cx="5233904" cy="4324904"/>
          </a:xfrm>
          <a:prstGeom prst="rect">
            <a:avLst/>
          </a:prstGeom>
          <a:solidFill>
            <a:srgbClr val="FBD6B7"/>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2" dirty="0"/>
          </a:p>
        </p:txBody>
      </p:sp>
      <p:sp>
        <p:nvSpPr>
          <p:cNvPr id="5" name="AutoShape 2" descr="Image result for micronutrient powders"/>
          <p:cNvSpPr>
            <a:spLocks noChangeAspect="1" noChangeArrowheads="1"/>
          </p:cNvSpPr>
          <p:nvPr/>
        </p:nvSpPr>
        <p:spPr bwMode="auto">
          <a:xfrm>
            <a:off x="1453693" y="497514"/>
            <a:ext cx="246888" cy="24688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066" tIns="37033" rIns="74066" bIns="37033" numCol="1" anchor="t" anchorCtr="0" compatLnSpc="1">
            <a:prstTxWarp prst="textNoShape">
              <a:avLst/>
            </a:prstTxWarp>
          </a:bodyPr>
          <a:lstStyle/>
          <a:p>
            <a:endParaRPr lang="en-US" sz="1944"/>
          </a:p>
        </p:txBody>
      </p:sp>
      <p:sp>
        <p:nvSpPr>
          <p:cNvPr id="2" name="TextBox 1"/>
          <p:cNvSpPr txBox="1"/>
          <p:nvPr/>
        </p:nvSpPr>
        <p:spPr>
          <a:xfrm>
            <a:off x="866107" y="2017768"/>
            <a:ext cx="2112390" cy="624145"/>
          </a:xfrm>
          <a:prstGeom prst="rect">
            <a:avLst/>
          </a:prstGeom>
          <a:solidFill>
            <a:srgbClr val="FDEADA"/>
          </a:solidFill>
          <a:ln w="19050">
            <a:solidFill>
              <a:srgbClr val="FF940F"/>
            </a:solidFill>
          </a:ln>
        </p:spPr>
        <p:txBody>
          <a:bodyPr wrap="square" rtlCol="0">
            <a:spAutoFit/>
          </a:bodyPr>
          <a:lstStyle/>
          <a:p>
            <a:r>
              <a:rPr lang="en-US" sz="1728" b="1" dirty="0">
                <a:solidFill>
                  <a:srgbClr val="D5116C"/>
                </a:solidFill>
                <a:latin typeface="Open Sans"/>
                <a:ea typeface="Times New Roman" charset="0"/>
                <a:cs typeface="Times New Roman" charset="0"/>
              </a:rPr>
              <a:t>1. Objects of</a:t>
            </a:r>
          </a:p>
          <a:p>
            <a:r>
              <a:rPr lang="en-US" sz="1728" b="1" dirty="0">
                <a:solidFill>
                  <a:srgbClr val="D5116C"/>
                </a:solidFill>
                <a:latin typeface="Open Sans"/>
                <a:ea typeface="Times New Roman" charset="0"/>
                <a:cs typeface="Times New Roman" charset="0"/>
              </a:rPr>
              <a:t>Implementation</a:t>
            </a:r>
          </a:p>
        </p:txBody>
      </p:sp>
      <p:sp>
        <p:nvSpPr>
          <p:cNvPr id="50" name="TextBox 49"/>
          <p:cNvSpPr txBox="1"/>
          <p:nvPr/>
        </p:nvSpPr>
        <p:spPr>
          <a:xfrm>
            <a:off x="3294643" y="2873537"/>
            <a:ext cx="2287789" cy="1565942"/>
          </a:xfrm>
          <a:prstGeom prst="rect">
            <a:avLst/>
          </a:prstGeom>
          <a:solidFill>
            <a:srgbClr val="FDEADA"/>
          </a:solidFill>
          <a:ln>
            <a:solidFill>
              <a:srgbClr val="FF940F"/>
            </a:solidFill>
          </a:ln>
        </p:spPr>
        <p:txBody>
          <a:bodyPr wrap="square" rtlCol="0">
            <a:spAutoFit/>
          </a:bodyPr>
          <a:lstStyle/>
          <a:p>
            <a:pPr algn="ctr"/>
            <a:r>
              <a:rPr lang="en-US" sz="1728" b="1" dirty="0">
                <a:solidFill>
                  <a:srgbClr val="D5116C"/>
                </a:solidFill>
                <a:latin typeface="Open Sans"/>
                <a:ea typeface="Times New Roman" charset="0"/>
                <a:cs typeface="Times New Roman" charset="0"/>
              </a:rPr>
              <a:t>2. Implementing Organization(s) and Staff</a:t>
            </a:r>
          </a:p>
          <a:p>
            <a:pPr algn="ctr"/>
            <a:r>
              <a:rPr lang="en-US" sz="1440" dirty="0">
                <a:solidFill>
                  <a:schemeClr val="tx1">
                    <a:lumMod val="75000"/>
                    <a:lumOff val="25000"/>
                  </a:schemeClr>
                </a:solidFill>
                <a:latin typeface="Open Sans"/>
                <a:ea typeface="Times New Roman" charset="0"/>
                <a:cs typeface="Times New Roman" charset="0"/>
              </a:rPr>
              <a:t>In ministries, NGOs, private sector</a:t>
            </a:r>
          </a:p>
          <a:p>
            <a:pPr algn="ctr"/>
            <a:endParaRPr lang="en-US" sz="1512" dirty="0">
              <a:solidFill>
                <a:schemeClr val="tx1">
                  <a:lumMod val="75000"/>
                  <a:lumOff val="25000"/>
                </a:schemeClr>
              </a:solidFill>
              <a:latin typeface="Open Sans"/>
              <a:ea typeface="Times New Roman" charset="0"/>
              <a:cs typeface="Times New Roman" charset="0"/>
            </a:endParaRPr>
          </a:p>
        </p:txBody>
      </p:sp>
      <p:sp>
        <p:nvSpPr>
          <p:cNvPr id="51" name="TextBox 50"/>
          <p:cNvSpPr txBox="1"/>
          <p:nvPr/>
        </p:nvSpPr>
        <p:spPr>
          <a:xfrm>
            <a:off x="3294641" y="4545250"/>
            <a:ext cx="4698526" cy="1067343"/>
          </a:xfrm>
          <a:prstGeom prst="rect">
            <a:avLst/>
          </a:prstGeom>
          <a:noFill/>
          <a:ln>
            <a:solidFill>
              <a:srgbClr val="FF940F"/>
            </a:solidFill>
          </a:ln>
        </p:spPr>
        <p:txBody>
          <a:bodyPr wrap="square" rtlCol="0">
            <a:spAutoFit/>
          </a:bodyPr>
          <a:lstStyle/>
          <a:p>
            <a:pPr algn="ctr"/>
            <a:r>
              <a:rPr lang="en-US" sz="1728" b="1" dirty="0">
                <a:solidFill>
                  <a:srgbClr val="D5116C"/>
                </a:solidFill>
                <a:latin typeface="Open Sans"/>
                <a:ea typeface="Times New Roman" charset="0"/>
                <a:cs typeface="Times New Roman" charset="0"/>
              </a:rPr>
              <a:t>4. Individuals, Households </a:t>
            </a:r>
          </a:p>
          <a:p>
            <a:pPr algn="ctr"/>
            <a:r>
              <a:rPr lang="en-US" sz="1728" b="1" dirty="0">
                <a:solidFill>
                  <a:srgbClr val="D5116C"/>
                </a:solidFill>
                <a:latin typeface="Open Sans"/>
                <a:ea typeface="Times New Roman" charset="0"/>
                <a:cs typeface="Times New Roman" charset="0"/>
              </a:rPr>
              <a:t>and Communities</a:t>
            </a:r>
          </a:p>
          <a:p>
            <a:pPr algn="ctr"/>
            <a:r>
              <a:rPr lang="en-US" sz="1440" dirty="0">
                <a:solidFill>
                  <a:schemeClr val="tx1">
                    <a:lumMod val="75000"/>
                    <a:lumOff val="25000"/>
                  </a:schemeClr>
                </a:solidFill>
                <a:latin typeface="Open Sans"/>
                <a:ea typeface="Times New Roman" charset="0"/>
                <a:cs typeface="Times New Roman" charset="0"/>
              </a:rPr>
              <a:t>Needs, Resources, Capacities, Social, Cultural, Behavioral, Economic, Political factors </a:t>
            </a:r>
          </a:p>
        </p:txBody>
      </p:sp>
      <p:sp>
        <p:nvSpPr>
          <p:cNvPr id="52" name="TextBox 51"/>
          <p:cNvSpPr txBox="1"/>
          <p:nvPr/>
        </p:nvSpPr>
        <p:spPr>
          <a:xfrm>
            <a:off x="3294641" y="1680543"/>
            <a:ext cx="4698526" cy="1023037"/>
          </a:xfrm>
          <a:prstGeom prst="rect">
            <a:avLst/>
          </a:prstGeom>
          <a:noFill/>
          <a:ln>
            <a:solidFill>
              <a:srgbClr val="FF940F"/>
            </a:solidFill>
          </a:ln>
        </p:spPr>
        <p:txBody>
          <a:bodyPr wrap="square" rtlCol="0">
            <a:spAutoFit/>
          </a:bodyPr>
          <a:lstStyle/>
          <a:p>
            <a:pPr algn="ctr"/>
            <a:r>
              <a:rPr lang="en-US" sz="1728" b="1" dirty="0">
                <a:solidFill>
                  <a:srgbClr val="D5116C"/>
                </a:solidFill>
                <a:latin typeface="Open Sans"/>
                <a:ea typeface="Times New Roman" charset="0"/>
                <a:cs typeface="Times New Roman" charset="0"/>
              </a:rPr>
              <a:t>3. Enabling Environment</a:t>
            </a:r>
          </a:p>
          <a:p>
            <a:pPr algn="ctr"/>
            <a:r>
              <a:rPr lang="en-US" sz="1440" dirty="0">
                <a:solidFill>
                  <a:schemeClr val="tx1">
                    <a:lumMod val="75000"/>
                    <a:lumOff val="25000"/>
                  </a:schemeClr>
                </a:solidFill>
                <a:latin typeface="Open Sans"/>
                <a:ea typeface="Times New Roman" charset="0"/>
                <a:cs typeface="Times New Roman" charset="0"/>
              </a:rPr>
              <a:t>Policy Frameworks, Governance, Finances and Stakeholder Dynamics and Alignment Among Government, Funders, Civil Society, Private Sector</a:t>
            </a:r>
          </a:p>
        </p:txBody>
      </p:sp>
      <p:sp>
        <p:nvSpPr>
          <p:cNvPr id="13" name="TextBox 12"/>
          <p:cNvSpPr txBox="1"/>
          <p:nvPr/>
        </p:nvSpPr>
        <p:spPr>
          <a:xfrm>
            <a:off x="866107" y="2672868"/>
            <a:ext cx="2112390" cy="2492990"/>
          </a:xfrm>
          <a:prstGeom prst="rect">
            <a:avLst/>
          </a:prstGeom>
          <a:solidFill>
            <a:srgbClr val="FDEADA"/>
          </a:solidFill>
          <a:ln>
            <a:solidFill>
              <a:srgbClr val="FF940F"/>
            </a:solidFill>
          </a:ln>
        </p:spPr>
        <p:txBody>
          <a:bodyPr wrap="square" rtlCol="0">
            <a:spAutoFit/>
          </a:bodyPr>
          <a:lstStyle/>
          <a:p>
            <a:pPr marL="231460" indent="-231460">
              <a:spcAft>
                <a:spcPts val="864"/>
              </a:spcAft>
              <a:buFont typeface="Arial" panose="020B0604020202020204" pitchFamily="34" charset="0"/>
              <a:buChar char="•"/>
            </a:pPr>
            <a:r>
              <a:rPr lang="en-US" sz="1260" dirty="0">
                <a:solidFill>
                  <a:schemeClr val="tx1">
                    <a:lumMod val="75000"/>
                    <a:lumOff val="25000"/>
                  </a:schemeClr>
                </a:solidFill>
                <a:latin typeface="Open Sans"/>
                <a:ea typeface="Times New Roman" charset="0"/>
                <a:cs typeface="Times New Roman" charset="0"/>
              </a:rPr>
              <a:t>Nutrition-specific interventions</a:t>
            </a:r>
          </a:p>
          <a:p>
            <a:pPr marL="231460" indent="-231460">
              <a:spcAft>
                <a:spcPts val="864"/>
              </a:spcAft>
              <a:buFont typeface="Arial" panose="020B0604020202020204" pitchFamily="34" charset="0"/>
              <a:buChar char="•"/>
            </a:pPr>
            <a:r>
              <a:rPr lang="en-US" sz="1260" dirty="0">
                <a:solidFill>
                  <a:schemeClr val="tx1">
                    <a:lumMod val="75000"/>
                    <a:lumOff val="25000"/>
                  </a:schemeClr>
                </a:solidFill>
                <a:latin typeface="Open Sans"/>
                <a:ea typeface="Times New Roman" charset="0"/>
                <a:cs typeface="Times New Roman" charset="0"/>
              </a:rPr>
              <a:t>Nutrition-sensitive interventions</a:t>
            </a:r>
          </a:p>
          <a:p>
            <a:pPr marL="231460" indent="-231460">
              <a:spcAft>
                <a:spcPts val="864"/>
              </a:spcAft>
              <a:buFont typeface="Arial" panose="020B0604020202020204" pitchFamily="34" charset="0"/>
              <a:buChar char="•"/>
            </a:pPr>
            <a:r>
              <a:rPr lang="en-US" sz="1260" dirty="0">
                <a:solidFill>
                  <a:schemeClr val="tx1">
                    <a:lumMod val="75000"/>
                    <a:lumOff val="25000"/>
                  </a:schemeClr>
                </a:solidFill>
                <a:latin typeface="Open Sans"/>
                <a:ea typeface="Times New Roman" charset="0"/>
                <a:cs typeface="Times New Roman" charset="0"/>
              </a:rPr>
              <a:t>National policies</a:t>
            </a:r>
          </a:p>
          <a:p>
            <a:pPr marL="231460" indent="-231460">
              <a:spcAft>
                <a:spcPts val="864"/>
              </a:spcAft>
              <a:buFont typeface="Arial" panose="020B0604020202020204" pitchFamily="34" charset="0"/>
              <a:buChar char="•"/>
            </a:pPr>
            <a:r>
              <a:rPr lang="en-US" sz="1260" dirty="0">
                <a:solidFill>
                  <a:schemeClr val="tx1">
                    <a:lumMod val="75000"/>
                    <a:lumOff val="25000"/>
                  </a:schemeClr>
                </a:solidFill>
                <a:latin typeface="Open Sans"/>
                <a:ea typeface="Times New Roman" charset="0"/>
                <a:cs typeface="Times New Roman" charset="0"/>
              </a:rPr>
              <a:t>Emergency nutrition response</a:t>
            </a:r>
          </a:p>
          <a:p>
            <a:pPr marL="231460" indent="-231460">
              <a:spcAft>
                <a:spcPts val="864"/>
              </a:spcAft>
              <a:buFont typeface="Arial" panose="020B0604020202020204" pitchFamily="34" charset="0"/>
              <a:buChar char="•"/>
            </a:pPr>
            <a:r>
              <a:rPr lang="en-US" sz="1260" dirty="0">
                <a:solidFill>
                  <a:schemeClr val="tx1">
                    <a:lumMod val="75000"/>
                    <a:lumOff val="25000"/>
                  </a:schemeClr>
                </a:solidFill>
                <a:latin typeface="Open Sans"/>
                <a:ea typeface="Times New Roman" charset="0"/>
                <a:cs typeface="Times New Roman" charset="0"/>
              </a:rPr>
              <a:t>Implementation innovations, guidelines or practices</a:t>
            </a:r>
          </a:p>
        </p:txBody>
      </p:sp>
      <p:sp>
        <p:nvSpPr>
          <p:cNvPr id="14" name="TextBox 13"/>
          <p:cNvSpPr txBox="1"/>
          <p:nvPr/>
        </p:nvSpPr>
        <p:spPr>
          <a:xfrm>
            <a:off x="5776694" y="2750831"/>
            <a:ext cx="2241442" cy="1510542"/>
          </a:xfrm>
          <a:prstGeom prst="rect">
            <a:avLst/>
          </a:prstGeom>
          <a:solidFill>
            <a:srgbClr val="FDEADA"/>
          </a:solidFill>
          <a:ln w="19050">
            <a:solidFill>
              <a:srgbClr val="FF940F"/>
            </a:solidFill>
          </a:ln>
        </p:spPr>
        <p:txBody>
          <a:bodyPr wrap="square" rtlCol="0">
            <a:spAutoFit/>
          </a:bodyPr>
          <a:lstStyle/>
          <a:p>
            <a:pPr algn="ctr"/>
            <a:r>
              <a:rPr lang="en-US" sz="1728" b="1" dirty="0">
                <a:solidFill>
                  <a:srgbClr val="D5116C"/>
                </a:solidFill>
                <a:latin typeface="Open Sans"/>
                <a:ea typeface="Times New Roman" charset="0"/>
                <a:cs typeface="Times New Roman" charset="0"/>
              </a:rPr>
              <a:t>5. Implementation Processes</a:t>
            </a:r>
          </a:p>
          <a:p>
            <a:pPr algn="ctr"/>
            <a:r>
              <a:rPr lang="en-US" sz="1440" dirty="0">
                <a:solidFill>
                  <a:schemeClr val="tx1">
                    <a:lumMod val="75000"/>
                    <a:lumOff val="25000"/>
                  </a:schemeClr>
                </a:solidFill>
                <a:latin typeface="Open Sans"/>
                <a:ea typeface="Times New Roman" charset="0"/>
                <a:cs typeface="Times New Roman" charset="0"/>
              </a:rPr>
              <a:t>Initiation, </a:t>
            </a:r>
          </a:p>
          <a:p>
            <a:pPr algn="ctr"/>
            <a:r>
              <a:rPr lang="en-US" sz="1440" dirty="0">
                <a:solidFill>
                  <a:schemeClr val="tx1">
                    <a:lumMod val="75000"/>
                    <a:lumOff val="25000"/>
                  </a:schemeClr>
                </a:solidFill>
                <a:latin typeface="Open Sans"/>
                <a:ea typeface="Times New Roman" charset="0"/>
                <a:cs typeface="Times New Roman" charset="0"/>
              </a:rPr>
              <a:t>Planning, Implementation, Sustaining</a:t>
            </a:r>
            <a:endParaRPr lang="en-US" sz="1440" dirty="0">
              <a:latin typeface="Open Sans"/>
              <a:ea typeface="Times New Roman" charset="0"/>
              <a:cs typeface="Times New Roman" charset="0"/>
            </a:endParaRPr>
          </a:p>
        </p:txBody>
      </p:sp>
      <p:sp>
        <p:nvSpPr>
          <p:cNvPr id="16" name="Right Arrow 15"/>
          <p:cNvSpPr/>
          <p:nvPr/>
        </p:nvSpPr>
        <p:spPr>
          <a:xfrm>
            <a:off x="3009261" y="3346678"/>
            <a:ext cx="316147" cy="289523"/>
          </a:xfrm>
          <a:prstGeom prst="rightArrow">
            <a:avLst/>
          </a:prstGeom>
          <a:solidFill>
            <a:srgbClr val="D40470"/>
          </a:solidFill>
          <a:ln>
            <a:solidFill>
              <a:srgbClr val="D40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4"/>
          </a:p>
        </p:txBody>
      </p:sp>
      <p:sp>
        <p:nvSpPr>
          <p:cNvPr id="17" name="Right Arrow 16"/>
          <p:cNvSpPr/>
          <p:nvPr/>
        </p:nvSpPr>
        <p:spPr>
          <a:xfrm>
            <a:off x="8212400" y="3336154"/>
            <a:ext cx="341881" cy="300806"/>
          </a:xfrm>
          <a:prstGeom prst="rightArrow">
            <a:avLst/>
          </a:prstGeom>
          <a:solidFill>
            <a:srgbClr val="D40470"/>
          </a:solidFill>
          <a:ln>
            <a:solidFill>
              <a:srgbClr val="D40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4"/>
          </a:p>
        </p:txBody>
      </p:sp>
      <p:sp>
        <p:nvSpPr>
          <p:cNvPr id="24" name="Right Arrow 23"/>
          <p:cNvSpPr/>
          <p:nvPr/>
        </p:nvSpPr>
        <p:spPr>
          <a:xfrm>
            <a:off x="9950587" y="3324036"/>
            <a:ext cx="341881" cy="300806"/>
          </a:xfrm>
          <a:prstGeom prst="rightArrow">
            <a:avLst/>
          </a:prstGeom>
          <a:solidFill>
            <a:srgbClr val="D40470"/>
          </a:solidFill>
          <a:ln>
            <a:solidFill>
              <a:srgbClr val="D40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4"/>
          </a:p>
        </p:txBody>
      </p:sp>
      <p:pic>
        <p:nvPicPr>
          <p:cNvPr id="19" name="Imagen 10" descr="brand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64755" y="5707713"/>
            <a:ext cx="2159860" cy="716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8554280" y="3114751"/>
            <a:ext cx="1396306" cy="745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8880" rIns="38880" rtlCol="0" anchor="ctr"/>
          <a:lstStyle/>
          <a:p>
            <a:pPr algn="ctr"/>
            <a:r>
              <a:rPr lang="en-US" sz="1260" b="1" dirty="0">
                <a:solidFill>
                  <a:schemeClr val="tx1">
                    <a:lumMod val="85000"/>
                    <a:lumOff val="15000"/>
                  </a:schemeClr>
                </a:solidFill>
                <a:latin typeface="Open Sans"/>
                <a:ea typeface="Times New Roman" charset="0"/>
                <a:cs typeface="Times New Roman" charset="0"/>
              </a:rPr>
              <a:t>Implementation Outcomes</a:t>
            </a:r>
          </a:p>
        </p:txBody>
      </p:sp>
      <p:sp>
        <p:nvSpPr>
          <p:cNvPr id="21" name="TextBox 20"/>
          <p:cNvSpPr txBox="1"/>
          <p:nvPr/>
        </p:nvSpPr>
        <p:spPr>
          <a:xfrm>
            <a:off x="10292392" y="3242335"/>
            <a:ext cx="1000313" cy="480131"/>
          </a:xfrm>
          <a:prstGeom prst="rect">
            <a:avLst/>
          </a:prstGeom>
          <a:solidFill>
            <a:schemeClr val="bg1">
              <a:lumMod val="75000"/>
            </a:schemeClr>
          </a:solidFill>
        </p:spPr>
        <p:txBody>
          <a:bodyPr wrap="square" lIns="38880" rIns="38880" rtlCol="0" anchor="ctr">
            <a:spAutoFit/>
          </a:bodyPr>
          <a:lstStyle/>
          <a:p>
            <a:pPr algn="ctr"/>
            <a:r>
              <a:rPr lang="en-US" sz="1260" b="1" dirty="0">
                <a:solidFill>
                  <a:schemeClr val="tx1">
                    <a:lumMod val="85000"/>
                    <a:lumOff val="15000"/>
                  </a:schemeClr>
                </a:solidFill>
                <a:latin typeface="Open Sans"/>
                <a:ea typeface="Times New Roman" charset="0"/>
                <a:cs typeface="Times New Roman" charset="0"/>
              </a:rPr>
              <a:t>Nutritional Status</a:t>
            </a:r>
          </a:p>
        </p:txBody>
      </p:sp>
      <p:sp>
        <p:nvSpPr>
          <p:cNvPr id="4" name="TextBox 3"/>
          <p:cNvSpPr txBox="1"/>
          <p:nvPr/>
        </p:nvSpPr>
        <p:spPr>
          <a:xfrm>
            <a:off x="2978496" y="6066067"/>
            <a:ext cx="5322320" cy="286232"/>
          </a:xfrm>
          <a:prstGeom prst="rect">
            <a:avLst/>
          </a:prstGeom>
          <a:noFill/>
        </p:spPr>
        <p:txBody>
          <a:bodyPr wrap="square" rtlCol="0">
            <a:spAutoFit/>
          </a:bodyPr>
          <a:lstStyle/>
          <a:p>
            <a:r>
              <a:rPr lang="en-US" sz="1260" dirty="0">
                <a:solidFill>
                  <a:schemeClr val="tx1">
                    <a:lumMod val="75000"/>
                    <a:lumOff val="25000"/>
                  </a:schemeClr>
                </a:solidFill>
              </a:rPr>
              <a:t>(</a:t>
            </a:r>
            <a:r>
              <a:rPr lang="en-US" sz="1260" dirty="0">
                <a:solidFill>
                  <a:schemeClr val="tx1">
                    <a:lumMod val="75000"/>
                    <a:lumOff val="25000"/>
                  </a:schemeClr>
                </a:solidFill>
                <a:ea typeface="Times New Roman" charset="0"/>
                <a:cs typeface="Times New Roman" charset="0"/>
              </a:rPr>
              <a:t>Adapted from </a:t>
            </a:r>
            <a:r>
              <a:rPr lang="en-US" sz="1260" dirty="0" err="1">
                <a:solidFill>
                  <a:schemeClr val="tx1">
                    <a:lumMod val="75000"/>
                    <a:lumOff val="25000"/>
                  </a:schemeClr>
                </a:solidFill>
                <a:ea typeface="Times New Roman" charset="0"/>
                <a:cs typeface="Times New Roman" charset="0"/>
              </a:rPr>
              <a:t>Damschroder</a:t>
            </a:r>
            <a:r>
              <a:rPr lang="en-US" sz="1260" dirty="0">
                <a:solidFill>
                  <a:schemeClr val="tx1">
                    <a:lumMod val="75000"/>
                    <a:lumOff val="25000"/>
                  </a:schemeClr>
                </a:solidFill>
                <a:ea typeface="Times New Roman" charset="0"/>
                <a:cs typeface="Times New Roman" charset="0"/>
              </a:rPr>
              <a:t> et al., </a:t>
            </a:r>
            <a:r>
              <a:rPr lang="en-US" sz="1260" i="1" dirty="0">
                <a:solidFill>
                  <a:schemeClr val="tx1">
                    <a:lumMod val="75000"/>
                    <a:lumOff val="25000"/>
                  </a:schemeClr>
                </a:solidFill>
                <a:ea typeface="Times New Roman" charset="0"/>
                <a:cs typeface="Times New Roman" charset="0"/>
              </a:rPr>
              <a:t>Implementation Science </a:t>
            </a:r>
            <a:r>
              <a:rPr lang="en-US" sz="1260" dirty="0">
                <a:solidFill>
                  <a:schemeClr val="tx1">
                    <a:lumMod val="75000"/>
                    <a:lumOff val="25000"/>
                  </a:schemeClr>
                </a:solidFill>
                <a:ea typeface="Times New Roman" charset="0"/>
                <a:cs typeface="Times New Roman" charset="0"/>
              </a:rPr>
              <a:t>4:50, 2009)</a:t>
            </a:r>
            <a:endParaRPr lang="en-GB" sz="1260" dirty="0">
              <a:solidFill>
                <a:schemeClr val="tx1">
                  <a:lumMod val="75000"/>
                  <a:lumOff val="25000"/>
                </a:schemeClr>
              </a:solidFill>
            </a:endParaRPr>
          </a:p>
        </p:txBody>
      </p:sp>
      <p:sp>
        <p:nvSpPr>
          <p:cNvPr id="7" name="Title 6">
            <a:extLst>
              <a:ext uri="{FF2B5EF4-FFF2-40B4-BE49-F238E27FC236}">
                <a16:creationId xmlns:a16="http://schemas.microsoft.com/office/drawing/2014/main" id="{CCC78100-35C8-1649-B723-18128C6F679D}"/>
              </a:ext>
            </a:extLst>
          </p:cNvPr>
          <p:cNvSpPr>
            <a:spLocks noGrp="1"/>
          </p:cNvSpPr>
          <p:nvPr>
            <p:ph type="title"/>
          </p:nvPr>
        </p:nvSpPr>
        <p:spPr/>
        <p:txBody>
          <a:bodyPr>
            <a:noAutofit/>
          </a:bodyPr>
          <a:lstStyle/>
          <a:p>
            <a:r>
              <a:rPr lang="en-US" sz="2400" dirty="0"/>
              <a:t>The Five Domains Whose Characteristics, Capacities, Dynamics and Fit Affect Implementation Quality</a:t>
            </a:r>
          </a:p>
        </p:txBody>
      </p:sp>
      <p:pic>
        <p:nvPicPr>
          <p:cNvPr id="18" name="Picture 17">
            <a:extLst>
              <a:ext uri="{FF2B5EF4-FFF2-40B4-BE49-F238E27FC236}">
                <a16:creationId xmlns:a16="http://schemas.microsoft.com/office/drawing/2014/main" id="{E66AD664-629E-3342-9290-A03EE37C3B4C}"/>
              </a:ext>
            </a:extLst>
          </p:cNvPr>
          <p:cNvPicPr>
            <a:picLocks noChangeAspect="1"/>
          </p:cNvPicPr>
          <p:nvPr/>
        </p:nvPicPr>
        <p:blipFill>
          <a:blip r:embed="rId4"/>
          <a:stretch>
            <a:fillRect/>
          </a:stretch>
        </p:blipFill>
        <p:spPr>
          <a:xfrm>
            <a:off x="9107552" y="1359987"/>
            <a:ext cx="2027950" cy="1486395"/>
          </a:xfrm>
          <a:prstGeom prst="rect">
            <a:avLst/>
          </a:prstGeom>
        </p:spPr>
      </p:pic>
    </p:spTree>
    <p:extLst>
      <p:ext uri="{BB962C8B-B14F-4D97-AF65-F5344CB8AC3E}">
        <p14:creationId xmlns:p14="http://schemas.microsoft.com/office/powerpoint/2010/main" val="359388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50" grpId="0" animBg="1"/>
      <p:bldP spid="51" grpId="0" animBg="1"/>
      <p:bldP spid="52" grpId="0" animBg="1"/>
      <p:bldP spid="13" grpId="0" animBg="1"/>
      <p:bldP spid="14" grpId="0" animBg="1"/>
      <p:bldP spid="16" grpId="0" animBg="1"/>
      <p:bldP spid="17"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2413991" y="6637212"/>
            <a:ext cx="4632809" cy="240066"/>
          </a:xfrm>
          <a:prstGeom prst="rect">
            <a:avLst/>
          </a:prstGeom>
          <a:solidFill>
            <a:schemeClr val="bg1"/>
          </a:solidFill>
          <a:ln>
            <a:solidFill>
              <a:schemeClr val="bg1"/>
            </a:solidFill>
          </a:ln>
        </p:spPr>
        <p:txBody>
          <a:bodyPr wrap="square" rtlCol="0">
            <a:spAutoFit/>
          </a:bodyPr>
          <a:lstStyle/>
          <a:p>
            <a:r>
              <a:rPr lang="en-US" sz="960" dirty="0">
                <a:latin typeface="Open Sans"/>
                <a:ea typeface="Times New Roman" charset="0"/>
                <a:cs typeface="Times New Roman" charset="0"/>
              </a:rPr>
              <a:t>Adapted from </a:t>
            </a:r>
            <a:r>
              <a:rPr lang="en-US" sz="960" dirty="0" err="1">
                <a:latin typeface="Open Sans"/>
                <a:ea typeface="Times New Roman" charset="0"/>
                <a:cs typeface="Times New Roman" charset="0"/>
              </a:rPr>
              <a:t>Damschroeder</a:t>
            </a:r>
            <a:r>
              <a:rPr lang="en-US" sz="960" dirty="0">
                <a:latin typeface="Open Sans"/>
                <a:ea typeface="Times New Roman" charset="0"/>
                <a:cs typeface="Times New Roman" charset="0"/>
              </a:rPr>
              <a:t>  et </a:t>
            </a:r>
            <a:r>
              <a:rPr lang="en-US" sz="960" dirty="0" err="1">
                <a:latin typeface="Open Sans"/>
                <a:ea typeface="Times New Roman" charset="0"/>
                <a:cs typeface="Times New Roman" charset="0"/>
              </a:rPr>
              <a:t>al.,</a:t>
            </a:r>
            <a:r>
              <a:rPr lang="en-US" sz="960" i="1" dirty="0" err="1">
                <a:latin typeface="Open Sans"/>
                <a:ea typeface="Times New Roman" charset="0"/>
                <a:cs typeface="Times New Roman" charset="0"/>
              </a:rPr>
              <a:t>Implementation</a:t>
            </a:r>
            <a:r>
              <a:rPr lang="en-US" sz="960" i="1" dirty="0">
                <a:latin typeface="Open Sans"/>
                <a:ea typeface="Times New Roman" charset="0"/>
                <a:cs typeface="Times New Roman" charset="0"/>
              </a:rPr>
              <a:t> Science </a:t>
            </a:r>
            <a:r>
              <a:rPr lang="en-US" sz="960" dirty="0">
                <a:latin typeface="Open Sans"/>
                <a:ea typeface="Times New Roman" charset="0"/>
                <a:cs typeface="Times New Roman" charset="0"/>
              </a:rPr>
              <a:t>4:50, 2009</a:t>
            </a:r>
          </a:p>
        </p:txBody>
      </p:sp>
      <p:sp>
        <p:nvSpPr>
          <p:cNvPr id="32" name="Rectangle 31"/>
          <p:cNvSpPr/>
          <p:nvPr/>
        </p:nvSpPr>
        <p:spPr>
          <a:xfrm>
            <a:off x="9213123" y="3516240"/>
            <a:ext cx="1235248" cy="9784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 rIns="43200" rtlCol="0" anchor="ctr"/>
          <a:lstStyle/>
          <a:p>
            <a:pPr algn="ctr"/>
            <a:r>
              <a:rPr lang="en-US" sz="1200" dirty="0">
                <a:solidFill>
                  <a:schemeClr val="tx1">
                    <a:lumMod val="85000"/>
                    <a:lumOff val="15000"/>
                  </a:schemeClr>
                </a:solidFill>
                <a:latin typeface="Open Sans"/>
                <a:ea typeface="Times New Roman" charset="0"/>
                <a:cs typeface="Times New Roman" charset="0"/>
              </a:rPr>
              <a:t>Implementation Outcomes</a:t>
            </a:r>
          </a:p>
        </p:txBody>
      </p:sp>
      <p:sp>
        <p:nvSpPr>
          <p:cNvPr id="50" name="TextBox 49"/>
          <p:cNvSpPr txBox="1"/>
          <p:nvPr/>
        </p:nvSpPr>
        <p:spPr>
          <a:xfrm>
            <a:off x="10579196" y="3599581"/>
            <a:ext cx="931534" cy="830997"/>
          </a:xfrm>
          <a:prstGeom prst="rect">
            <a:avLst/>
          </a:prstGeom>
          <a:solidFill>
            <a:schemeClr val="bg1">
              <a:lumMod val="75000"/>
            </a:schemeClr>
          </a:solidFill>
        </p:spPr>
        <p:txBody>
          <a:bodyPr wrap="square" lIns="43200" rIns="43200" rtlCol="0">
            <a:spAutoFit/>
          </a:bodyPr>
          <a:lstStyle/>
          <a:p>
            <a:pPr algn="ctr"/>
            <a:endParaRPr lang="en-US" sz="1200" dirty="0">
              <a:solidFill>
                <a:schemeClr val="tx1">
                  <a:lumMod val="85000"/>
                  <a:lumOff val="15000"/>
                </a:schemeClr>
              </a:solidFill>
              <a:latin typeface="Open Sans"/>
              <a:ea typeface="Times New Roman" charset="0"/>
              <a:cs typeface="Times New Roman" charset="0"/>
            </a:endParaRPr>
          </a:p>
          <a:p>
            <a:pPr algn="ctr"/>
            <a:r>
              <a:rPr lang="en-US" sz="1200" dirty="0">
                <a:solidFill>
                  <a:schemeClr val="tx1">
                    <a:lumMod val="85000"/>
                    <a:lumOff val="15000"/>
                  </a:schemeClr>
                </a:solidFill>
                <a:latin typeface="Open Sans"/>
                <a:ea typeface="Times New Roman" charset="0"/>
                <a:cs typeface="Times New Roman" charset="0"/>
              </a:rPr>
              <a:t>Client</a:t>
            </a:r>
          </a:p>
          <a:p>
            <a:pPr algn="ctr"/>
            <a:r>
              <a:rPr lang="en-US" sz="1200" dirty="0">
                <a:solidFill>
                  <a:schemeClr val="tx1">
                    <a:lumMod val="85000"/>
                    <a:lumOff val="15000"/>
                  </a:schemeClr>
                </a:solidFill>
                <a:latin typeface="Open Sans"/>
                <a:ea typeface="Times New Roman" charset="0"/>
                <a:cs typeface="Times New Roman" charset="0"/>
              </a:rPr>
              <a:t>Outcomes</a:t>
            </a:r>
          </a:p>
          <a:p>
            <a:pPr algn="ctr"/>
            <a:endParaRPr lang="en-US" sz="1200" dirty="0">
              <a:solidFill>
                <a:schemeClr val="tx1">
                  <a:lumMod val="85000"/>
                  <a:lumOff val="15000"/>
                </a:schemeClr>
              </a:solidFill>
              <a:latin typeface="Open Sans"/>
              <a:ea typeface="Times New Roman" charset="0"/>
              <a:cs typeface="Times New Roman" charset="0"/>
            </a:endParaRPr>
          </a:p>
        </p:txBody>
      </p:sp>
      <p:sp>
        <p:nvSpPr>
          <p:cNvPr id="5" name="Rectangle 4"/>
          <p:cNvSpPr/>
          <p:nvPr/>
        </p:nvSpPr>
        <p:spPr>
          <a:xfrm>
            <a:off x="2413991" y="989101"/>
            <a:ext cx="6726575" cy="5625492"/>
          </a:xfrm>
          <a:prstGeom prst="rect">
            <a:avLst/>
          </a:prstGeom>
          <a:solidFill>
            <a:srgbClr val="FBD6B7"/>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p>
        </p:txBody>
      </p:sp>
      <p:sp>
        <p:nvSpPr>
          <p:cNvPr id="4" name="Rectangle 3"/>
          <p:cNvSpPr/>
          <p:nvPr/>
        </p:nvSpPr>
        <p:spPr>
          <a:xfrm>
            <a:off x="2646310" y="1824298"/>
            <a:ext cx="3059095" cy="4276799"/>
          </a:xfrm>
          <a:prstGeom prst="rect">
            <a:avLst/>
          </a:prstGeom>
          <a:solidFill>
            <a:srgbClr val="FEF4EC"/>
          </a:solidFill>
          <a:ln>
            <a:solidFill>
              <a:srgbClr val="FF940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40" b="1" dirty="0">
                <a:solidFill>
                  <a:srgbClr val="D40470"/>
                </a:solidFill>
                <a:latin typeface="Open Sans"/>
                <a:ea typeface="Times New Roman" charset="0"/>
                <a:cs typeface="Times New Roman" charset="0"/>
              </a:rPr>
              <a:t>2. Implementing Organizations</a:t>
            </a:r>
          </a:p>
          <a:p>
            <a:pPr algn="ctr"/>
            <a:endParaRPr lang="en-US" sz="1200" dirty="0">
              <a:latin typeface="Times New Roman" charset="0"/>
              <a:ea typeface="Times New Roman" charset="0"/>
              <a:cs typeface="Times New Roman" charset="0"/>
            </a:endParaRPr>
          </a:p>
        </p:txBody>
      </p:sp>
      <p:sp>
        <p:nvSpPr>
          <p:cNvPr id="9" name="TextBox 8"/>
          <p:cNvSpPr txBox="1"/>
          <p:nvPr/>
        </p:nvSpPr>
        <p:spPr>
          <a:xfrm>
            <a:off x="2869463" y="3718546"/>
            <a:ext cx="2550970" cy="728485"/>
          </a:xfrm>
          <a:prstGeom prst="rect">
            <a:avLst/>
          </a:prstGeom>
          <a:ln w="28575">
            <a:solidFill>
              <a:srgbClr val="FF940F"/>
            </a:solidFill>
          </a:ln>
          <a:scene3d>
            <a:camera prst="orthographicFront"/>
            <a:lightRig rig="threePt" dir="t"/>
          </a:scene3d>
          <a:sp3d>
            <a:bevelT w="114300" prst="hardEdge"/>
          </a:sp3d>
        </p:spPr>
        <p:style>
          <a:lnRef idx="0">
            <a:scrgbClr r="0" g="0" b="0"/>
          </a:lnRef>
          <a:fillRef idx="1003">
            <a:schemeClr val="lt1"/>
          </a:fillRef>
          <a:effectRef idx="0">
            <a:scrgbClr r="0" g="0" b="0"/>
          </a:effectRef>
          <a:fontRef idx="major"/>
        </p:style>
        <p:txBody>
          <a:bodyPr wrap="square" lIns="129600" tIns="86400" rIns="129600" bIns="86400" rtlCol="0">
            <a:spAutoFit/>
          </a:bodyPr>
          <a:lstStyle/>
          <a:p>
            <a:r>
              <a:rPr lang="en-US" sz="1200" b="1" dirty="0">
                <a:solidFill>
                  <a:srgbClr val="D40470"/>
                </a:solidFill>
                <a:latin typeface="Open Sans"/>
                <a:ea typeface="Times New Roman" charset="0"/>
                <a:cs typeface="Times New Roman" charset="0"/>
              </a:rPr>
              <a:t>Objects</a:t>
            </a:r>
            <a:r>
              <a:rPr lang="en-US" sz="1200" b="1" dirty="0">
                <a:solidFill>
                  <a:srgbClr val="FF0000"/>
                </a:solidFill>
                <a:latin typeface="Open Sans"/>
                <a:ea typeface="Times New Roman" charset="0"/>
                <a:cs typeface="Times New Roman" charset="0"/>
              </a:rPr>
              <a:t> </a:t>
            </a:r>
            <a:r>
              <a:rPr lang="en-US" sz="1200" dirty="0">
                <a:solidFill>
                  <a:schemeClr val="tx1">
                    <a:lumMod val="85000"/>
                    <a:lumOff val="15000"/>
                  </a:schemeClr>
                </a:solidFill>
                <a:latin typeface="Open Sans"/>
                <a:ea typeface="Times New Roman" charset="0"/>
                <a:cs typeface="Times New Roman" charset="0"/>
              </a:rPr>
              <a:t>(adapted)</a:t>
            </a:r>
          </a:p>
          <a:p>
            <a:pPr>
              <a:buFont typeface="Arial" pitchFamily="34" charset="0"/>
              <a:buChar char="•"/>
            </a:pPr>
            <a:r>
              <a:rPr lang="en-US" sz="1200" dirty="0">
                <a:solidFill>
                  <a:schemeClr val="tx1">
                    <a:lumMod val="85000"/>
                    <a:lumOff val="15000"/>
                  </a:schemeClr>
                </a:solidFill>
                <a:latin typeface="Open Sans"/>
                <a:ea typeface="Times New Roman" charset="0"/>
                <a:cs typeface="Times New Roman" charset="0"/>
              </a:rPr>
              <a:t>Core components</a:t>
            </a:r>
          </a:p>
          <a:p>
            <a:pPr>
              <a:buFont typeface="Arial" pitchFamily="34" charset="0"/>
              <a:buChar char="•"/>
            </a:pPr>
            <a:r>
              <a:rPr lang="en-US" sz="1200" dirty="0">
                <a:solidFill>
                  <a:schemeClr val="tx1">
                    <a:lumMod val="85000"/>
                    <a:lumOff val="15000"/>
                  </a:schemeClr>
                </a:solidFill>
                <a:latin typeface="Open Sans"/>
                <a:ea typeface="Times New Roman" charset="0"/>
                <a:cs typeface="Times New Roman" charset="0"/>
              </a:rPr>
              <a:t>Peripheral components</a:t>
            </a:r>
          </a:p>
        </p:txBody>
      </p:sp>
      <p:sp>
        <p:nvSpPr>
          <p:cNvPr id="11" name="TextBox 10"/>
          <p:cNvSpPr txBox="1"/>
          <p:nvPr/>
        </p:nvSpPr>
        <p:spPr>
          <a:xfrm>
            <a:off x="2557340" y="1012536"/>
            <a:ext cx="6447892" cy="313932"/>
          </a:xfrm>
          <a:prstGeom prst="rect">
            <a:avLst/>
          </a:prstGeom>
          <a:noFill/>
        </p:spPr>
        <p:txBody>
          <a:bodyPr wrap="square" rtlCol="0">
            <a:spAutoFit/>
          </a:bodyPr>
          <a:lstStyle/>
          <a:p>
            <a:pPr algn="ctr"/>
            <a:r>
              <a:rPr lang="en-US" sz="1440" b="1" dirty="0">
                <a:solidFill>
                  <a:srgbClr val="D40470"/>
                </a:solidFill>
                <a:latin typeface="Open Sans"/>
                <a:ea typeface="Times New Roman" charset="0"/>
                <a:cs typeface="Times New Roman" charset="0"/>
              </a:rPr>
              <a:t>3. Enabling Environment  </a:t>
            </a:r>
            <a:endParaRPr lang="en-US" sz="1260" b="1" dirty="0">
              <a:solidFill>
                <a:srgbClr val="D40470"/>
              </a:solidFill>
              <a:latin typeface="Open Sans"/>
              <a:ea typeface="Times New Roman" charset="0"/>
              <a:cs typeface="Times New Roman" charset="0"/>
            </a:endParaRPr>
          </a:p>
        </p:txBody>
      </p:sp>
      <p:sp>
        <p:nvSpPr>
          <p:cNvPr id="14" name="TextBox 13"/>
          <p:cNvSpPr txBox="1"/>
          <p:nvPr/>
        </p:nvSpPr>
        <p:spPr>
          <a:xfrm>
            <a:off x="697230" y="3941561"/>
            <a:ext cx="1707803" cy="2071457"/>
          </a:xfrm>
          <a:prstGeom prst="rect">
            <a:avLst/>
          </a:prstGeom>
          <a:solidFill>
            <a:schemeClr val="accent2">
              <a:lumMod val="20000"/>
              <a:lumOff val="80000"/>
            </a:schemeClr>
          </a:solidFill>
          <a:ln w="19050">
            <a:solidFill>
              <a:srgbClr val="FF940F"/>
            </a:solidFill>
          </a:ln>
        </p:spPr>
        <p:txBody>
          <a:bodyPr wrap="square" tIns="129600" bIns="129600" rtlCol="0">
            <a:spAutoFit/>
          </a:bodyPr>
          <a:lstStyle/>
          <a:p>
            <a:r>
              <a:rPr lang="en-US" sz="1200" b="1" dirty="0">
                <a:solidFill>
                  <a:schemeClr val="tx1">
                    <a:lumMod val="85000"/>
                    <a:lumOff val="15000"/>
                  </a:schemeClr>
                </a:solidFill>
                <a:latin typeface="Open Sans"/>
                <a:ea typeface="Times New Roman" charset="0"/>
                <a:cs typeface="Times New Roman" charset="0"/>
              </a:rPr>
              <a:t>Perceived and Actual: </a:t>
            </a:r>
            <a:endParaRPr lang="en-US" sz="1200" dirty="0">
              <a:solidFill>
                <a:schemeClr val="tx1">
                  <a:lumMod val="85000"/>
                  <a:lumOff val="15000"/>
                </a:schemeClr>
              </a:solidFill>
              <a:latin typeface="Open Sans"/>
              <a:ea typeface="Times New Roman" charset="0"/>
              <a:cs typeface="Times New Roman" charset="0"/>
            </a:endParaRPr>
          </a:p>
          <a:p>
            <a:r>
              <a:rPr lang="en-US" sz="1200" dirty="0">
                <a:solidFill>
                  <a:schemeClr val="tx1">
                    <a:lumMod val="85000"/>
                    <a:lumOff val="15000"/>
                  </a:schemeClr>
                </a:solidFill>
                <a:latin typeface="Open Sans"/>
                <a:ea typeface="Times New Roman" charset="0"/>
                <a:cs typeface="Times New Roman" charset="0"/>
              </a:rPr>
              <a:t>source, evidence, advantage, adaptability, </a:t>
            </a:r>
            <a:r>
              <a:rPr lang="en-US" sz="1200" dirty="0" err="1">
                <a:solidFill>
                  <a:schemeClr val="tx1">
                    <a:lumMod val="85000"/>
                    <a:lumOff val="15000"/>
                  </a:schemeClr>
                </a:solidFill>
                <a:latin typeface="Open Sans"/>
                <a:ea typeface="Times New Roman" charset="0"/>
                <a:cs typeface="Times New Roman" charset="0"/>
              </a:rPr>
              <a:t>trialability</a:t>
            </a:r>
            <a:r>
              <a:rPr lang="en-US" sz="1200" dirty="0">
                <a:solidFill>
                  <a:schemeClr val="tx1">
                    <a:lumMod val="85000"/>
                    <a:lumOff val="15000"/>
                  </a:schemeClr>
                </a:solidFill>
                <a:latin typeface="Open Sans"/>
                <a:ea typeface="Times New Roman" charset="0"/>
                <a:cs typeface="Times New Roman" charset="0"/>
              </a:rPr>
              <a:t>, complexity,  </a:t>
            </a:r>
          </a:p>
          <a:p>
            <a:r>
              <a:rPr lang="en-US" sz="1200" dirty="0">
                <a:solidFill>
                  <a:schemeClr val="tx1">
                    <a:lumMod val="85000"/>
                    <a:lumOff val="15000"/>
                  </a:schemeClr>
                </a:solidFill>
                <a:latin typeface="Open Sans"/>
                <a:ea typeface="Times New Roman" charset="0"/>
                <a:cs typeface="Times New Roman" charset="0"/>
              </a:rPr>
              <a:t>design quality and packaging, cost</a:t>
            </a:r>
          </a:p>
          <a:p>
            <a:endParaRPr lang="en-US" sz="960" dirty="0">
              <a:solidFill>
                <a:schemeClr val="tx1">
                  <a:lumMod val="85000"/>
                  <a:lumOff val="15000"/>
                </a:schemeClr>
              </a:solidFill>
              <a:latin typeface="Open Sans"/>
              <a:ea typeface="Times New Roman" charset="0"/>
              <a:cs typeface="Times New Roman" charset="0"/>
            </a:endParaRPr>
          </a:p>
        </p:txBody>
      </p:sp>
      <p:sp>
        <p:nvSpPr>
          <p:cNvPr id="16" name="Rectangle 15"/>
          <p:cNvSpPr/>
          <p:nvPr/>
        </p:nvSpPr>
        <p:spPr>
          <a:xfrm>
            <a:off x="5958083" y="1808842"/>
            <a:ext cx="3002362" cy="4276800"/>
          </a:xfrm>
          <a:prstGeom prst="rect">
            <a:avLst/>
          </a:prstGeom>
          <a:solidFill>
            <a:srgbClr val="FEF4EC"/>
          </a:solidFill>
          <a:ln>
            <a:solidFill>
              <a:srgbClr val="FF940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40" b="1" dirty="0">
                <a:solidFill>
                  <a:srgbClr val="D40470"/>
                </a:solidFill>
                <a:latin typeface="Open Sans"/>
                <a:ea typeface="Times New Roman" charset="0"/>
                <a:cs typeface="Times New Roman" charset="0"/>
              </a:rPr>
              <a:t>5. Implementation Processes </a:t>
            </a:r>
            <a:endParaRPr lang="en-US" sz="1200" dirty="0">
              <a:solidFill>
                <a:schemeClr val="tx1">
                  <a:lumMod val="75000"/>
                  <a:lumOff val="25000"/>
                </a:schemeClr>
              </a:solidFill>
            </a:endParaRPr>
          </a:p>
        </p:txBody>
      </p:sp>
      <p:sp>
        <p:nvSpPr>
          <p:cNvPr id="38" name="TextBox 37"/>
          <p:cNvSpPr txBox="1"/>
          <p:nvPr/>
        </p:nvSpPr>
        <p:spPr>
          <a:xfrm>
            <a:off x="2677219" y="4520166"/>
            <a:ext cx="2920184" cy="1569660"/>
          </a:xfrm>
          <a:prstGeom prst="rect">
            <a:avLst/>
          </a:prstGeom>
          <a:noFill/>
        </p:spPr>
        <p:txBody>
          <a:bodyPr wrap="square" rtlCol="0">
            <a:spAutoFit/>
          </a:bodyPr>
          <a:lstStyle/>
          <a:p>
            <a:r>
              <a:rPr lang="en-US" sz="1200" b="1" dirty="0">
                <a:solidFill>
                  <a:schemeClr val="tx1">
                    <a:lumMod val="75000"/>
                    <a:lumOff val="25000"/>
                  </a:schemeClr>
                </a:solidFill>
                <a:latin typeface="Open Sans"/>
                <a:ea typeface="Times New Roman" charset="0"/>
                <a:cs typeface="Times New Roman" charset="0"/>
              </a:rPr>
              <a:t>Staff  Characteristics (frontline, supervisors and managers):</a:t>
            </a:r>
          </a:p>
          <a:p>
            <a:pPr marL="205740" indent="-205740">
              <a:buFont typeface="Arial" panose="020B0604020202020204" pitchFamily="34" charset="0"/>
              <a:buChar char="•"/>
            </a:pPr>
            <a:r>
              <a:rPr lang="en-US" sz="1200" i="1" dirty="0">
                <a:solidFill>
                  <a:schemeClr val="tx1">
                    <a:lumMod val="75000"/>
                    <a:lumOff val="25000"/>
                  </a:schemeClr>
                </a:solidFill>
                <a:latin typeface="Open Sans"/>
                <a:ea typeface="Times New Roman" charset="0"/>
                <a:cs typeface="Times New Roman" charset="0"/>
              </a:rPr>
              <a:t>Knowledge, skills, beliefs, motivation and incentives, workload, self-efficacy, stage of change, values, intellect, competence, learning style, openness, access to materials and resources, accountabilities</a:t>
            </a:r>
          </a:p>
        </p:txBody>
      </p:sp>
      <p:sp>
        <p:nvSpPr>
          <p:cNvPr id="37" name="TextBox 36"/>
          <p:cNvSpPr txBox="1"/>
          <p:nvPr/>
        </p:nvSpPr>
        <p:spPr>
          <a:xfrm>
            <a:off x="2847407" y="6315639"/>
            <a:ext cx="6210421" cy="276999"/>
          </a:xfrm>
          <a:prstGeom prst="rect">
            <a:avLst/>
          </a:prstGeom>
          <a:noFill/>
        </p:spPr>
        <p:txBody>
          <a:bodyPr wrap="square" rtlCol="0">
            <a:spAutoFit/>
          </a:bodyPr>
          <a:lstStyle/>
          <a:p>
            <a:r>
              <a:rPr lang="en-US" sz="1200" i="1" dirty="0">
                <a:solidFill>
                  <a:schemeClr val="tx1">
                    <a:lumMod val="75000"/>
                    <a:lumOff val="25000"/>
                  </a:schemeClr>
                </a:solidFill>
                <a:latin typeface="Open Sans"/>
                <a:ea typeface="Times New Roman" charset="0"/>
                <a:cs typeface="Times New Roman" charset="0"/>
              </a:rPr>
              <a:t>Needs, resources, capacities, social, cultural, behavioral, economic, political factors </a:t>
            </a:r>
          </a:p>
        </p:txBody>
      </p:sp>
      <p:sp>
        <p:nvSpPr>
          <p:cNvPr id="39" name="Left-Right Arrow 38"/>
          <p:cNvSpPr/>
          <p:nvPr/>
        </p:nvSpPr>
        <p:spPr>
          <a:xfrm>
            <a:off x="10352285" y="3963434"/>
            <a:ext cx="312401" cy="166280"/>
          </a:xfrm>
          <a:prstGeom prst="leftRightArrow">
            <a:avLst/>
          </a:prstGeom>
          <a:solidFill>
            <a:srgbClr val="D40470"/>
          </a:solidFill>
          <a:ln>
            <a:solidFill>
              <a:srgbClr val="D40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43" name="TextBox 42"/>
          <p:cNvSpPr txBox="1"/>
          <p:nvPr/>
        </p:nvSpPr>
        <p:spPr>
          <a:xfrm>
            <a:off x="697230" y="1238454"/>
            <a:ext cx="1707802" cy="692618"/>
          </a:xfrm>
          <a:prstGeom prst="rect">
            <a:avLst/>
          </a:prstGeom>
          <a:solidFill>
            <a:srgbClr val="FDEADA"/>
          </a:solidFill>
          <a:ln w="19050">
            <a:solidFill>
              <a:srgbClr val="FF940F"/>
            </a:solidFill>
          </a:ln>
        </p:spPr>
        <p:txBody>
          <a:bodyPr wrap="square" lIns="86400" tIns="129600" rIns="86400" bIns="129600" rtlCol="0" anchor="ctr">
            <a:spAutoFit/>
          </a:bodyPr>
          <a:lstStyle/>
          <a:p>
            <a:r>
              <a:rPr lang="en-US" sz="1400" b="1" dirty="0">
                <a:solidFill>
                  <a:srgbClr val="D40470"/>
                </a:solidFill>
                <a:latin typeface="Open Sans"/>
                <a:ea typeface="Times New Roman" charset="0"/>
                <a:cs typeface="Times New Roman" charset="0"/>
              </a:rPr>
              <a:t>1. Objects of</a:t>
            </a:r>
          </a:p>
          <a:p>
            <a:r>
              <a:rPr lang="en-US" sz="1400" b="1" dirty="0">
                <a:solidFill>
                  <a:srgbClr val="D40470"/>
                </a:solidFill>
                <a:latin typeface="Open Sans"/>
                <a:ea typeface="Times New Roman" charset="0"/>
                <a:cs typeface="Times New Roman" charset="0"/>
              </a:rPr>
              <a:t>Implementation</a:t>
            </a:r>
            <a:endParaRPr lang="en-US" sz="1400" dirty="0">
              <a:latin typeface="Open Sans"/>
              <a:ea typeface="Times New Roman" charset="0"/>
              <a:cs typeface="Times New Roman" charset="0"/>
            </a:endParaRPr>
          </a:p>
        </p:txBody>
      </p:sp>
      <p:sp>
        <p:nvSpPr>
          <p:cNvPr id="45" name="TextBox 44"/>
          <p:cNvSpPr txBox="1"/>
          <p:nvPr/>
        </p:nvSpPr>
        <p:spPr>
          <a:xfrm>
            <a:off x="2662389" y="2081527"/>
            <a:ext cx="2920184" cy="1569660"/>
          </a:xfrm>
          <a:prstGeom prst="rect">
            <a:avLst/>
          </a:prstGeom>
          <a:noFill/>
        </p:spPr>
        <p:txBody>
          <a:bodyPr wrap="square" rtlCol="0">
            <a:spAutoFit/>
          </a:bodyPr>
          <a:lstStyle/>
          <a:p>
            <a:pPr>
              <a:spcBef>
                <a:spcPts val="360"/>
              </a:spcBef>
            </a:pPr>
            <a:r>
              <a:rPr lang="en-US" sz="1200" b="1" dirty="0">
                <a:solidFill>
                  <a:schemeClr val="tx1">
                    <a:lumMod val="75000"/>
                    <a:lumOff val="25000"/>
                  </a:schemeClr>
                </a:solidFill>
                <a:latin typeface="Open Sans"/>
                <a:ea typeface="Times New Roman" charset="0"/>
                <a:cs typeface="Times New Roman" charset="0"/>
              </a:rPr>
              <a:t>Organizational Characteristics:</a:t>
            </a:r>
            <a:endParaRPr lang="en-US" sz="1200" b="1" i="1" dirty="0">
              <a:solidFill>
                <a:schemeClr val="tx1">
                  <a:lumMod val="75000"/>
                  <a:lumOff val="25000"/>
                </a:schemeClr>
              </a:solidFill>
              <a:latin typeface="Open Sans"/>
              <a:ea typeface="Times New Roman" charset="0"/>
              <a:cs typeface="Times New Roman" charset="0"/>
            </a:endParaRPr>
          </a:p>
          <a:p>
            <a:pPr marL="205740" indent="-205740">
              <a:buFont typeface="Arial" panose="020B0604020202020204" pitchFamily="34" charset="0"/>
              <a:buChar char="•"/>
            </a:pPr>
            <a:r>
              <a:rPr lang="en-US" sz="1200" i="1" dirty="0">
                <a:solidFill>
                  <a:schemeClr val="tx1">
                    <a:lumMod val="75000"/>
                    <a:lumOff val="25000"/>
                  </a:schemeClr>
                </a:solidFill>
                <a:latin typeface="Open Sans"/>
                <a:ea typeface="Times New Roman" charset="0"/>
                <a:cs typeface="Times New Roman" charset="0"/>
              </a:rPr>
              <a:t>Leadership, commitment, readiness, management, competing pressures and priorities, incentives, compatibility with mission, capacity and resources to adopt, adapt, implement, support, monitor and adjust, accountabilities</a:t>
            </a:r>
            <a:endParaRPr lang="en-US" sz="1200" b="1" i="1" dirty="0">
              <a:solidFill>
                <a:schemeClr val="tx1">
                  <a:lumMod val="75000"/>
                  <a:lumOff val="25000"/>
                </a:schemeClr>
              </a:solidFill>
              <a:latin typeface="Open Sans"/>
              <a:ea typeface="Times New Roman" charset="0"/>
              <a:cs typeface="Times New Roman" charset="0"/>
            </a:endParaRPr>
          </a:p>
        </p:txBody>
      </p:sp>
      <p:sp>
        <p:nvSpPr>
          <p:cNvPr id="46" name="TextBox 45"/>
          <p:cNvSpPr txBox="1"/>
          <p:nvPr/>
        </p:nvSpPr>
        <p:spPr>
          <a:xfrm>
            <a:off x="2542511" y="1278430"/>
            <a:ext cx="6447892" cy="674031"/>
          </a:xfrm>
          <a:prstGeom prst="rect">
            <a:avLst/>
          </a:prstGeom>
          <a:noFill/>
        </p:spPr>
        <p:txBody>
          <a:bodyPr wrap="square" rtlCol="0">
            <a:spAutoFit/>
          </a:bodyPr>
          <a:lstStyle/>
          <a:p>
            <a:pPr algn="ctr"/>
            <a:r>
              <a:rPr lang="en-US" sz="1260" dirty="0">
                <a:solidFill>
                  <a:schemeClr val="tx1">
                    <a:lumMod val="75000"/>
                    <a:lumOff val="25000"/>
                  </a:schemeClr>
                </a:solidFill>
                <a:latin typeface="Open Sans"/>
                <a:ea typeface="Times New Roman" charset="0"/>
                <a:cs typeface="Times New Roman" charset="0"/>
              </a:rPr>
              <a:t>Policy Frameworks, Governance, Finances and Stakeholder Dynamics and Alignment Among Government, Funders, Civil Society, Private Sector</a:t>
            </a:r>
          </a:p>
          <a:p>
            <a:pPr algn="ctr"/>
            <a:endParaRPr lang="en-US" sz="1260" dirty="0">
              <a:solidFill>
                <a:schemeClr val="tx1">
                  <a:lumMod val="75000"/>
                  <a:lumOff val="25000"/>
                </a:schemeClr>
              </a:solidFill>
              <a:latin typeface="Open Sans"/>
              <a:ea typeface="Times New Roman" charset="0"/>
              <a:cs typeface="Times New Roman" charset="0"/>
            </a:endParaRPr>
          </a:p>
        </p:txBody>
      </p:sp>
      <p:sp>
        <p:nvSpPr>
          <p:cNvPr id="47" name="TextBox 46"/>
          <p:cNvSpPr txBox="1"/>
          <p:nvPr/>
        </p:nvSpPr>
        <p:spPr>
          <a:xfrm>
            <a:off x="2481567" y="6078636"/>
            <a:ext cx="6210421" cy="313932"/>
          </a:xfrm>
          <a:prstGeom prst="rect">
            <a:avLst/>
          </a:prstGeom>
          <a:noFill/>
        </p:spPr>
        <p:txBody>
          <a:bodyPr wrap="square" rtlCol="0">
            <a:spAutoFit/>
          </a:bodyPr>
          <a:lstStyle/>
          <a:p>
            <a:pPr algn="ctr"/>
            <a:r>
              <a:rPr lang="en-US" sz="1440" b="1" i="1" dirty="0">
                <a:latin typeface="Open Sans"/>
                <a:ea typeface="Times New Roman" charset="0"/>
                <a:cs typeface="Times New Roman" charset="0"/>
              </a:rPr>
              <a:t> </a:t>
            </a:r>
            <a:r>
              <a:rPr lang="en-US" sz="1440" b="1" dirty="0">
                <a:solidFill>
                  <a:srgbClr val="D40470"/>
                </a:solidFill>
                <a:latin typeface="Open Sans"/>
                <a:ea typeface="Times New Roman" charset="0"/>
                <a:cs typeface="Times New Roman" charset="0"/>
              </a:rPr>
              <a:t>4. Individuals, households and communities:</a:t>
            </a:r>
            <a:endParaRPr lang="en-US" sz="1200" i="1" dirty="0">
              <a:latin typeface="Open Sans"/>
              <a:ea typeface="Times New Roman" charset="0"/>
              <a:cs typeface="Times New Roman" charset="0"/>
            </a:endParaRPr>
          </a:p>
        </p:txBody>
      </p:sp>
      <p:sp>
        <p:nvSpPr>
          <p:cNvPr id="8" name="TextBox 7"/>
          <p:cNvSpPr txBox="1"/>
          <p:nvPr/>
        </p:nvSpPr>
        <p:spPr>
          <a:xfrm>
            <a:off x="697230" y="2068911"/>
            <a:ext cx="1716761" cy="1754326"/>
          </a:xfrm>
          <a:prstGeom prst="rect">
            <a:avLst/>
          </a:prstGeom>
          <a:solidFill>
            <a:schemeClr val="accent2">
              <a:lumMod val="20000"/>
              <a:lumOff val="80000"/>
            </a:schemeClr>
          </a:solidFill>
          <a:ln w="19050">
            <a:solidFill>
              <a:srgbClr val="FF940F"/>
            </a:solidFill>
          </a:ln>
        </p:spPr>
        <p:txBody>
          <a:bodyPr wrap="square" rtlCol="0" anchor="ctr">
            <a:spAutoFit/>
          </a:bodyPr>
          <a:lstStyle/>
          <a:p>
            <a:r>
              <a:rPr lang="en-US" sz="1200" dirty="0">
                <a:latin typeface="Open Sans"/>
                <a:ea typeface="Times New Roman" charset="0"/>
                <a:cs typeface="Times New Roman" charset="0"/>
              </a:rPr>
              <a:t>Intervention/</a:t>
            </a:r>
          </a:p>
          <a:p>
            <a:r>
              <a:rPr lang="en-US" sz="1200" dirty="0">
                <a:latin typeface="Open Sans"/>
                <a:ea typeface="Times New Roman" charset="0"/>
                <a:cs typeface="Times New Roman" charset="0"/>
              </a:rPr>
              <a:t>Policy/</a:t>
            </a:r>
          </a:p>
          <a:p>
            <a:r>
              <a:rPr lang="en-US" sz="1200" dirty="0">
                <a:latin typeface="Open Sans"/>
                <a:ea typeface="Times New Roman" charset="0"/>
                <a:cs typeface="Times New Roman" charset="0"/>
              </a:rPr>
              <a:t>Innovation/</a:t>
            </a:r>
          </a:p>
          <a:p>
            <a:r>
              <a:rPr lang="en-US" sz="1200" dirty="0">
                <a:latin typeface="Open Sans"/>
                <a:ea typeface="Times New Roman" charset="0"/>
                <a:cs typeface="Times New Roman" charset="0"/>
              </a:rPr>
              <a:t>Guideline/</a:t>
            </a:r>
          </a:p>
          <a:p>
            <a:r>
              <a:rPr lang="en-US" sz="1200" dirty="0">
                <a:latin typeface="Open Sans"/>
                <a:ea typeface="Times New Roman" charset="0"/>
                <a:cs typeface="Times New Roman" charset="0"/>
              </a:rPr>
              <a:t>Practice/</a:t>
            </a:r>
          </a:p>
          <a:p>
            <a:r>
              <a:rPr lang="en-US" sz="1200" dirty="0">
                <a:solidFill>
                  <a:schemeClr val="tx1">
                    <a:lumMod val="85000"/>
                    <a:lumOff val="15000"/>
                  </a:schemeClr>
                </a:solidFill>
                <a:latin typeface="Open Sans"/>
                <a:ea typeface="Times New Roman" charset="0"/>
                <a:cs typeface="Times New Roman" charset="0"/>
              </a:rPr>
              <a:t>(</a:t>
            </a:r>
            <a:r>
              <a:rPr lang="en-US" sz="1200" dirty="0" err="1">
                <a:solidFill>
                  <a:schemeClr val="tx1">
                    <a:lumMod val="85000"/>
                    <a:lumOff val="15000"/>
                  </a:schemeClr>
                </a:solidFill>
                <a:latin typeface="Open Sans"/>
                <a:ea typeface="Times New Roman" charset="0"/>
                <a:cs typeface="Times New Roman" charset="0"/>
              </a:rPr>
              <a:t>unadapted</a:t>
            </a:r>
            <a:r>
              <a:rPr lang="en-US" sz="1200" dirty="0">
                <a:solidFill>
                  <a:schemeClr val="tx1">
                    <a:lumMod val="85000"/>
                    <a:lumOff val="15000"/>
                  </a:schemeClr>
                </a:solidFill>
                <a:latin typeface="Open Sans"/>
                <a:ea typeface="Times New Roman" charset="0"/>
                <a:cs typeface="Times New Roman" charset="0"/>
              </a:rPr>
              <a:t>)</a:t>
            </a:r>
          </a:p>
          <a:p>
            <a:pPr marL="205740" indent="-205740">
              <a:buFont typeface="Arial" panose="020B0604020202020204" pitchFamily="34" charset="0"/>
              <a:buChar char="•"/>
            </a:pPr>
            <a:r>
              <a:rPr lang="en-US" sz="1200" dirty="0">
                <a:solidFill>
                  <a:schemeClr val="tx1">
                    <a:lumMod val="85000"/>
                    <a:lumOff val="15000"/>
                  </a:schemeClr>
                </a:solidFill>
                <a:latin typeface="Open Sans"/>
                <a:ea typeface="Times New Roman" charset="0"/>
                <a:cs typeface="Times New Roman" charset="0"/>
              </a:rPr>
              <a:t>Core components</a:t>
            </a:r>
          </a:p>
          <a:p>
            <a:pPr marL="205740" indent="-205740">
              <a:buFont typeface="Arial" panose="020B0604020202020204" pitchFamily="34" charset="0"/>
              <a:buChar char="•"/>
            </a:pPr>
            <a:r>
              <a:rPr lang="en-US" sz="1200" dirty="0">
                <a:solidFill>
                  <a:schemeClr val="tx1">
                    <a:lumMod val="85000"/>
                    <a:lumOff val="15000"/>
                  </a:schemeClr>
                </a:solidFill>
                <a:latin typeface="Open Sans"/>
                <a:ea typeface="Times New Roman" charset="0"/>
                <a:cs typeface="Times New Roman" charset="0"/>
              </a:rPr>
              <a:t>Peripheral components</a:t>
            </a:r>
          </a:p>
        </p:txBody>
      </p:sp>
      <p:sp>
        <p:nvSpPr>
          <p:cNvPr id="26" name="Right Arrow 25"/>
          <p:cNvSpPr/>
          <p:nvPr/>
        </p:nvSpPr>
        <p:spPr>
          <a:xfrm>
            <a:off x="2375674" y="3811262"/>
            <a:ext cx="361608" cy="340697"/>
          </a:xfrm>
          <a:prstGeom prst="rightArrow">
            <a:avLst/>
          </a:prstGeom>
          <a:solidFill>
            <a:srgbClr val="D40470"/>
          </a:solidFill>
          <a:ln>
            <a:solidFill>
              <a:srgbClr val="D40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48" name="Rectangle 47"/>
          <p:cNvSpPr/>
          <p:nvPr/>
        </p:nvSpPr>
        <p:spPr>
          <a:xfrm>
            <a:off x="5988968" y="2051389"/>
            <a:ext cx="2864444" cy="3960737"/>
          </a:xfrm>
          <a:prstGeom prst="rect">
            <a:avLst/>
          </a:prstGeom>
          <a:solidFill>
            <a:srgbClr val="FEF4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240"/>
              </a:spcBef>
            </a:pPr>
            <a:r>
              <a:rPr lang="en-US" sz="1200" b="1" dirty="0">
                <a:solidFill>
                  <a:schemeClr val="tx1">
                    <a:lumMod val="75000"/>
                    <a:lumOff val="25000"/>
                  </a:schemeClr>
                </a:solidFill>
                <a:latin typeface="Open Sans"/>
                <a:ea typeface="Times New Roman" charset="0"/>
                <a:cs typeface="Times New Roman" charset="0"/>
              </a:rPr>
              <a:t>Initiating, Scoping &amp; Engaging</a:t>
            </a:r>
          </a:p>
          <a:p>
            <a:pPr marL="205740" indent="-205740">
              <a:buFont typeface="Arial" panose="020B0604020202020204" pitchFamily="34" charset="0"/>
              <a:buChar char="•"/>
            </a:pPr>
            <a:r>
              <a:rPr lang="en-US" sz="1200" i="1" dirty="0">
                <a:solidFill>
                  <a:schemeClr val="tx1">
                    <a:lumMod val="75000"/>
                    <a:lumOff val="25000"/>
                  </a:schemeClr>
                </a:solidFill>
                <a:latin typeface="Open Sans"/>
                <a:ea typeface="Times New Roman" charset="0"/>
                <a:cs typeface="Times New Roman" charset="0"/>
              </a:rPr>
              <a:t>assessing fit and readiness with  opinion leaders, formal leaders, champions, facilitators, partners</a:t>
            </a:r>
          </a:p>
          <a:p>
            <a:pPr>
              <a:spcBef>
                <a:spcPts val="240"/>
              </a:spcBef>
            </a:pPr>
            <a:r>
              <a:rPr lang="en-US" sz="1200" b="1" dirty="0">
                <a:solidFill>
                  <a:schemeClr val="tx1">
                    <a:lumMod val="75000"/>
                    <a:lumOff val="25000"/>
                  </a:schemeClr>
                </a:solidFill>
                <a:latin typeface="Open Sans"/>
                <a:ea typeface="Times New Roman" charset="0"/>
                <a:cs typeface="Times New Roman" charset="0"/>
              </a:rPr>
              <a:t>Planning</a:t>
            </a:r>
          </a:p>
          <a:p>
            <a:pPr marL="205740" indent="-205740">
              <a:buFont typeface="Arial" panose="020B0604020202020204" pitchFamily="34" charset="0"/>
              <a:buChar char="•"/>
            </a:pPr>
            <a:r>
              <a:rPr lang="en-US" sz="1200" i="1" dirty="0">
                <a:solidFill>
                  <a:schemeClr val="tx1">
                    <a:lumMod val="75000"/>
                    <a:lumOff val="25000"/>
                  </a:schemeClr>
                </a:solidFill>
                <a:latin typeface="Open Sans"/>
                <a:ea typeface="Times New Roman" charset="0"/>
                <a:cs typeface="Times New Roman" charset="0"/>
              </a:rPr>
              <a:t>Theory of Change  / PIP</a:t>
            </a:r>
          </a:p>
          <a:p>
            <a:pPr marL="205740" indent="-205740">
              <a:buFont typeface="Arial" panose="020B0604020202020204" pitchFamily="34" charset="0"/>
              <a:buChar char="•"/>
            </a:pPr>
            <a:r>
              <a:rPr lang="en-US" sz="1200" i="1" dirty="0">
                <a:solidFill>
                  <a:schemeClr val="tx1">
                    <a:lumMod val="75000"/>
                    <a:lumOff val="25000"/>
                  </a:schemeClr>
                </a:solidFill>
                <a:latin typeface="Open Sans"/>
                <a:ea typeface="Times New Roman" charset="0"/>
                <a:cs typeface="Times New Roman" charset="0"/>
              </a:rPr>
              <a:t>Formative research</a:t>
            </a:r>
          </a:p>
          <a:p>
            <a:pPr marL="205740" indent="-205740">
              <a:buFont typeface="Arial" panose="020B0604020202020204" pitchFamily="34" charset="0"/>
              <a:buChar char="•"/>
            </a:pPr>
            <a:r>
              <a:rPr lang="en-US" sz="1200" i="1" dirty="0">
                <a:solidFill>
                  <a:schemeClr val="tx1">
                    <a:lumMod val="75000"/>
                    <a:lumOff val="25000"/>
                  </a:schemeClr>
                </a:solidFill>
                <a:latin typeface="Open Sans"/>
                <a:ea typeface="Times New Roman" charset="0"/>
                <a:cs typeface="Times New Roman" charset="0"/>
              </a:rPr>
              <a:t>Design &amp; adaptation</a:t>
            </a:r>
          </a:p>
          <a:p>
            <a:pPr marL="205740" indent="-205740">
              <a:buFont typeface="Arial" panose="020B0604020202020204" pitchFamily="34" charset="0"/>
              <a:buChar char="•"/>
            </a:pPr>
            <a:r>
              <a:rPr lang="en-US" sz="1200" i="1" dirty="0">
                <a:solidFill>
                  <a:schemeClr val="tx1">
                    <a:lumMod val="75000"/>
                    <a:lumOff val="25000"/>
                  </a:schemeClr>
                </a:solidFill>
                <a:latin typeface="Open Sans"/>
                <a:ea typeface="Times New Roman" charset="0"/>
                <a:cs typeface="Times New Roman" charset="0"/>
              </a:rPr>
              <a:t>Implementation strategy</a:t>
            </a:r>
          </a:p>
          <a:p>
            <a:pPr>
              <a:spcBef>
                <a:spcPts val="240"/>
              </a:spcBef>
            </a:pPr>
            <a:r>
              <a:rPr lang="en-US" sz="1200" b="1" dirty="0">
                <a:solidFill>
                  <a:schemeClr val="tx1">
                    <a:lumMod val="75000"/>
                    <a:lumOff val="25000"/>
                  </a:schemeClr>
                </a:solidFill>
                <a:latin typeface="Open Sans"/>
                <a:ea typeface="Times New Roman" charset="0"/>
                <a:cs typeface="Times New Roman" charset="0"/>
              </a:rPr>
              <a:t>Implementation, Iterative Improvements &amp; Scaling Up</a:t>
            </a:r>
          </a:p>
          <a:p>
            <a:pPr marL="205740" indent="-205740">
              <a:buFont typeface="Arial" panose="020B0604020202020204" pitchFamily="34" charset="0"/>
              <a:buChar char="•"/>
            </a:pPr>
            <a:r>
              <a:rPr lang="en-US" sz="1200" i="1" dirty="0">
                <a:solidFill>
                  <a:schemeClr val="tx1">
                    <a:lumMod val="75000"/>
                    <a:lumOff val="25000"/>
                  </a:schemeClr>
                </a:solidFill>
                <a:latin typeface="Open Sans"/>
                <a:ea typeface="Times New Roman" charset="0"/>
                <a:cs typeface="Times New Roman" charset="0"/>
              </a:rPr>
              <a:t>components, sequence, intensity</a:t>
            </a:r>
          </a:p>
          <a:p>
            <a:pPr marL="205740" indent="-205740">
              <a:buFont typeface="Arial" panose="020B0604020202020204" pitchFamily="34" charset="0"/>
              <a:buChar char="•"/>
            </a:pPr>
            <a:r>
              <a:rPr lang="en-US" sz="1200" i="1" dirty="0">
                <a:solidFill>
                  <a:schemeClr val="tx1">
                    <a:lumMod val="75000"/>
                    <a:lumOff val="25000"/>
                  </a:schemeClr>
                </a:solidFill>
                <a:latin typeface="Open Sans"/>
                <a:ea typeface="Times New Roman" charset="0"/>
                <a:cs typeface="Times New Roman" charset="0"/>
              </a:rPr>
              <a:t>duration, quality improvement,</a:t>
            </a:r>
          </a:p>
          <a:p>
            <a:pPr marL="205740" indent="-205740">
              <a:buFont typeface="Arial" panose="020B0604020202020204" pitchFamily="34" charset="0"/>
              <a:buChar char="•"/>
            </a:pPr>
            <a:r>
              <a:rPr lang="en-US" sz="1200" i="1" dirty="0">
                <a:solidFill>
                  <a:schemeClr val="tx1">
                    <a:lumMod val="75000"/>
                    <a:lumOff val="25000"/>
                  </a:schemeClr>
                </a:solidFill>
                <a:latin typeface="Open Sans"/>
                <a:ea typeface="Times New Roman" charset="0"/>
                <a:cs typeface="Times New Roman" charset="0"/>
              </a:rPr>
              <a:t>process evaluation, operations </a:t>
            </a:r>
          </a:p>
          <a:p>
            <a:pPr marL="205740" indent="-205740">
              <a:buFont typeface="Arial" panose="020B0604020202020204" pitchFamily="34" charset="0"/>
              <a:buChar char="•"/>
            </a:pPr>
            <a:r>
              <a:rPr lang="en-US" sz="1200" i="1" dirty="0">
                <a:solidFill>
                  <a:schemeClr val="tx1">
                    <a:lumMod val="75000"/>
                    <a:lumOff val="25000"/>
                  </a:schemeClr>
                </a:solidFill>
                <a:latin typeface="Open Sans"/>
                <a:ea typeface="Times New Roman" charset="0"/>
                <a:cs typeface="Times New Roman" charset="0"/>
              </a:rPr>
              <a:t>research, special studies</a:t>
            </a:r>
          </a:p>
          <a:p>
            <a:pPr marL="205740" indent="-205740">
              <a:buFont typeface="Arial" panose="020B0604020202020204" pitchFamily="34" charset="0"/>
              <a:buChar char="•"/>
            </a:pPr>
            <a:r>
              <a:rPr lang="en-US" sz="1200" i="1" dirty="0">
                <a:solidFill>
                  <a:schemeClr val="tx1">
                    <a:lumMod val="75000"/>
                    <a:lumOff val="25000"/>
                  </a:schemeClr>
                </a:solidFill>
                <a:latin typeface="Open Sans"/>
                <a:ea typeface="Times New Roman" charset="0"/>
                <a:cs typeface="Times New Roman" charset="0"/>
              </a:rPr>
              <a:t>decisions and adjustments</a:t>
            </a:r>
          </a:p>
          <a:p>
            <a:pPr>
              <a:spcBef>
                <a:spcPts val="240"/>
              </a:spcBef>
            </a:pPr>
            <a:r>
              <a:rPr lang="en-US" sz="1200" b="1" dirty="0">
                <a:solidFill>
                  <a:schemeClr val="tx1">
                    <a:lumMod val="75000"/>
                    <a:lumOff val="25000"/>
                  </a:schemeClr>
                </a:solidFill>
                <a:latin typeface="Open Sans"/>
                <a:ea typeface="Times New Roman" charset="0"/>
                <a:cs typeface="Times New Roman" charset="0"/>
              </a:rPr>
              <a:t>Commitment, Support, Financing &amp; Sustainability</a:t>
            </a:r>
          </a:p>
          <a:p>
            <a:pPr marL="205740" indent="-205740">
              <a:buFont typeface="Arial" panose="020B0604020202020204" pitchFamily="34" charset="0"/>
              <a:buChar char="•"/>
            </a:pPr>
            <a:r>
              <a:rPr lang="en-US" sz="1200" i="1" dirty="0">
                <a:solidFill>
                  <a:schemeClr val="tx1">
                    <a:lumMod val="75000"/>
                    <a:lumOff val="25000"/>
                  </a:schemeClr>
                </a:solidFill>
                <a:latin typeface="Open Sans"/>
                <a:ea typeface="Times New Roman" charset="0"/>
                <a:cs typeface="Times New Roman" charset="0"/>
              </a:rPr>
              <a:t>continuous advocacy, networking, engagement, strategizing, vigilance, reporting and documentation</a:t>
            </a:r>
            <a:endParaRPr lang="en-US" sz="1200" dirty="0">
              <a:solidFill>
                <a:schemeClr val="tx1">
                  <a:lumMod val="75000"/>
                  <a:lumOff val="25000"/>
                </a:schemeClr>
              </a:solidFill>
            </a:endParaRPr>
          </a:p>
        </p:txBody>
      </p:sp>
      <p:pic>
        <p:nvPicPr>
          <p:cNvPr id="49" name="Imagen 10" descr="brand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93444" y="5970136"/>
            <a:ext cx="2399844" cy="79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Left-Right Arrow 26"/>
          <p:cNvSpPr/>
          <p:nvPr/>
        </p:nvSpPr>
        <p:spPr>
          <a:xfrm>
            <a:off x="5603228" y="2167825"/>
            <a:ext cx="411480" cy="205740"/>
          </a:xfrm>
          <a:prstGeom prst="leftRightArrow">
            <a:avLst/>
          </a:prstGeom>
          <a:solidFill>
            <a:srgbClr val="D40470"/>
          </a:solidFill>
          <a:ln>
            <a:solidFill>
              <a:srgbClr val="D40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8" name="Left-Right Arrow 27"/>
          <p:cNvSpPr/>
          <p:nvPr/>
        </p:nvSpPr>
        <p:spPr>
          <a:xfrm>
            <a:off x="5607144" y="3854513"/>
            <a:ext cx="411480" cy="205740"/>
          </a:xfrm>
          <a:prstGeom prst="leftRightArrow">
            <a:avLst/>
          </a:prstGeom>
          <a:solidFill>
            <a:srgbClr val="D40470"/>
          </a:solidFill>
          <a:ln>
            <a:solidFill>
              <a:srgbClr val="D40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9" name="Left-Right Arrow 28"/>
          <p:cNvSpPr/>
          <p:nvPr/>
        </p:nvSpPr>
        <p:spPr>
          <a:xfrm>
            <a:off x="5606362" y="5581397"/>
            <a:ext cx="411480" cy="205740"/>
          </a:xfrm>
          <a:prstGeom prst="leftRightArrow">
            <a:avLst/>
          </a:prstGeom>
          <a:solidFill>
            <a:srgbClr val="D40470"/>
          </a:solidFill>
          <a:ln>
            <a:solidFill>
              <a:srgbClr val="D40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40" name="Left-Right Arrow 39"/>
          <p:cNvSpPr/>
          <p:nvPr/>
        </p:nvSpPr>
        <p:spPr>
          <a:xfrm>
            <a:off x="8968910" y="3929630"/>
            <a:ext cx="312401" cy="166280"/>
          </a:xfrm>
          <a:prstGeom prst="leftRightArrow">
            <a:avLst/>
          </a:prstGeom>
          <a:solidFill>
            <a:srgbClr val="D40470"/>
          </a:solidFill>
          <a:ln>
            <a:solidFill>
              <a:srgbClr val="D404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33" name="Picture 2" descr="Image result for triple A cycle"/>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9943813" y="1330683"/>
            <a:ext cx="1078949" cy="1138590"/>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10582208" y="1371161"/>
            <a:ext cx="556594" cy="163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GB" sz="700" b="1" dirty="0">
                <a:solidFill>
                  <a:schemeClr val="tx1">
                    <a:lumMod val="65000"/>
                    <a:lumOff val="35000"/>
                  </a:schemeClr>
                </a:solidFill>
                <a:latin typeface="Open Sans"/>
              </a:rPr>
              <a:t>Assessment</a:t>
            </a:r>
          </a:p>
        </p:txBody>
      </p:sp>
      <p:sp>
        <p:nvSpPr>
          <p:cNvPr id="35" name="Rectangle 34"/>
          <p:cNvSpPr/>
          <p:nvPr/>
        </p:nvSpPr>
        <p:spPr>
          <a:xfrm>
            <a:off x="10627797" y="2255419"/>
            <a:ext cx="377928" cy="145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GB" sz="700" b="1" dirty="0">
                <a:solidFill>
                  <a:schemeClr val="tx1">
                    <a:lumMod val="65000"/>
                    <a:lumOff val="35000"/>
                  </a:schemeClr>
                </a:solidFill>
                <a:latin typeface="Open Sans"/>
              </a:rPr>
              <a:t>Analysis</a:t>
            </a:r>
          </a:p>
        </p:txBody>
      </p:sp>
      <p:sp>
        <p:nvSpPr>
          <p:cNvPr id="41" name="Rectangle 40"/>
          <p:cNvSpPr/>
          <p:nvPr/>
        </p:nvSpPr>
        <p:spPr>
          <a:xfrm>
            <a:off x="9908419" y="1826000"/>
            <a:ext cx="417684" cy="233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GB" sz="700" b="1" dirty="0">
                <a:solidFill>
                  <a:schemeClr val="tx1">
                    <a:lumMod val="65000"/>
                    <a:lumOff val="35000"/>
                  </a:schemeClr>
                </a:solidFill>
                <a:latin typeface="Open Sans"/>
              </a:rPr>
              <a:t>Action</a:t>
            </a:r>
          </a:p>
        </p:txBody>
      </p:sp>
      <p:sp>
        <p:nvSpPr>
          <p:cNvPr id="42" name="TextBox 41"/>
          <p:cNvSpPr txBox="1"/>
          <p:nvPr/>
        </p:nvSpPr>
        <p:spPr>
          <a:xfrm>
            <a:off x="10204555" y="1736083"/>
            <a:ext cx="607859" cy="338554"/>
          </a:xfrm>
          <a:prstGeom prst="rect">
            <a:avLst/>
          </a:prstGeom>
          <a:noFill/>
        </p:spPr>
        <p:txBody>
          <a:bodyPr wrap="none" rtlCol="0">
            <a:spAutoFit/>
          </a:bodyPr>
          <a:lstStyle/>
          <a:p>
            <a:r>
              <a:rPr lang="en-US" sz="1600" b="1" dirty="0">
                <a:solidFill>
                  <a:srgbClr val="D40470"/>
                </a:solidFill>
                <a:latin typeface="Open Sans"/>
                <a:ea typeface="Times New Roman" charset="0"/>
                <a:cs typeface="Times New Roman" charset="0"/>
              </a:rPr>
              <a:t>AAA</a:t>
            </a:r>
            <a:endParaRPr lang="en-US" sz="1600" dirty="0">
              <a:solidFill>
                <a:srgbClr val="FF0000"/>
              </a:solidFill>
            </a:endParaRPr>
          </a:p>
        </p:txBody>
      </p:sp>
      <p:sp>
        <p:nvSpPr>
          <p:cNvPr id="44" name="TextBox 43">
            <a:extLst>
              <a:ext uri="{FF2B5EF4-FFF2-40B4-BE49-F238E27FC236}">
                <a16:creationId xmlns:a16="http://schemas.microsoft.com/office/drawing/2014/main" id="{71AA3C93-8366-5344-8BA1-C18D28610FAD}"/>
              </a:ext>
            </a:extLst>
          </p:cNvPr>
          <p:cNvSpPr txBox="1"/>
          <p:nvPr/>
        </p:nvSpPr>
        <p:spPr>
          <a:xfrm>
            <a:off x="0" y="-14390"/>
            <a:ext cx="12192000" cy="895218"/>
          </a:xfrm>
          <a:prstGeom prst="rect">
            <a:avLst/>
          </a:prstGeom>
          <a:gradFill flip="none" rotWithShape="1">
            <a:gsLst>
              <a:gs pos="8000">
                <a:srgbClr val="DE496D"/>
              </a:gs>
              <a:gs pos="0">
                <a:srgbClr val="D40F7D"/>
              </a:gs>
              <a:gs pos="100000">
                <a:srgbClr val="ECA154"/>
              </a:gs>
            </a:gsLst>
            <a:lin ang="5400000" scaled="1"/>
            <a:tileRect/>
          </a:gradFill>
          <a:ln w="12700">
            <a:solidFill>
              <a:srgbClr val="F2BC86"/>
            </a:solidFill>
          </a:ln>
        </p:spPr>
        <p:txBody>
          <a:bodyPr wrap="square" tIns="108000" bIns="108000" rtlCol="0" anchor="ctr">
            <a:spAutoFit/>
          </a:bodyPr>
          <a:lstStyle/>
          <a:p>
            <a:pPr algn="ctr">
              <a:spcBef>
                <a:spcPts val="0"/>
              </a:spcBef>
              <a:spcAft>
                <a:spcPts val="0"/>
              </a:spcAft>
            </a:pPr>
            <a:endParaRPr lang="en-US" sz="1000" b="1" dirty="0">
              <a:solidFill>
                <a:schemeClr val="bg1"/>
              </a:solidFill>
              <a:latin typeface="Open Sans"/>
              <a:cs typeface="Times New Roman" charset="0"/>
            </a:endParaRPr>
          </a:p>
          <a:p>
            <a:pPr algn="ctr">
              <a:spcBef>
                <a:spcPts val="0"/>
              </a:spcBef>
              <a:spcAft>
                <a:spcPts val="0"/>
              </a:spcAft>
            </a:pPr>
            <a:r>
              <a:rPr lang="en-US" sz="2400" b="1" dirty="0">
                <a:solidFill>
                  <a:schemeClr val="bg1"/>
                </a:solidFill>
                <a:latin typeface="Open Sans"/>
                <a:cs typeface="Times New Roman" charset="0"/>
              </a:rPr>
              <a:t>Potential Factors Within the Five Domains that Affect Implementation Quality</a:t>
            </a:r>
          </a:p>
          <a:p>
            <a:pPr algn="ctr">
              <a:spcBef>
                <a:spcPts val="0"/>
              </a:spcBef>
              <a:spcAft>
                <a:spcPts val="0"/>
              </a:spcAft>
            </a:pPr>
            <a:endParaRPr lang="en-US" sz="1000" b="1" dirty="0">
              <a:solidFill>
                <a:schemeClr val="bg1"/>
              </a:solidFill>
              <a:latin typeface="Open Sans"/>
            </a:endParaRPr>
          </a:p>
        </p:txBody>
      </p:sp>
    </p:spTree>
    <p:extLst>
      <p:ext uri="{BB962C8B-B14F-4D97-AF65-F5344CB8AC3E}">
        <p14:creationId xmlns:p14="http://schemas.microsoft.com/office/powerpoint/2010/main" val="302502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65252265"/>
              </p:ext>
            </p:extLst>
          </p:nvPr>
        </p:nvGraphicFramePr>
        <p:xfrm>
          <a:off x="905067" y="1093819"/>
          <a:ext cx="10659292" cy="5700262"/>
        </p:xfrm>
        <a:graphic>
          <a:graphicData uri="http://schemas.openxmlformats.org/drawingml/2006/table">
            <a:tbl>
              <a:tblPr firstRow="1" firstCol="1" bandRow="1">
                <a:tableStyleId>{5C22544A-7EE6-4342-B048-85BDC9FD1C3A}</a:tableStyleId>
              </a:tblPr>
              <a:tblGrid>
                <a:gridCol w="2765652">
                  <a:extLst>
                    <a:ext uri="{9D8B030D-6E8A-4147-A177-3AD203B41FA5}">
                      <a16:colId xmlns:a16="http://schemas.microsoft.com/office/drawing/2014/main" val="20000"/>
                    </a:ext>
                  </a:extLst>
                </a:gridCol>
                <a:gridCol w="2563993">
                  <a:extLst>
                    <a:ext uri="{9D8B030D-6E8A-4147-A177-3AD203B41FA5}">
                      <a16:colId xmlns:a16="http://schemas.microsoft.com/office/drawing/2014/main" val="20001"/>
                    </a:ext>
                  </a:extLst>
                </a:gridCol>
                <a:gridCol w="2463161">
                  <a:extLst>
                    <a:ext uri="{9D8B030D-6E8A-4147-A177-3AD203B41FA5}">
                      <a16:colId xmlns:a16="http://schemas.microsoft.com/office/drawing/2014/main" val="20002"/>
                    </a:ext>
                  </a:extLst>
                </a:gridCol>
                <a:gridCol w="2866486">
                  <a:extLst>
                    <a:ext uri="{9D8B030D-6E8A-4147-A177-3AD203B41FA5}">
                      <a16:colId xmlns:a16="http://schemas.microsoft.com/office/drawing/2014/main" val="20003"/>
                    </a:ext>
                  </a:extLst>
                </a:gridCol>
              </a:tblGrid>
              <a:tr h="1103822">
                <a:tc>
                  <a:txBody>
                    <a:bodyPr/>
                    <a:lstStyle/>
                    <a:p>
                      <a:pPr marL="0" marR="0">
                        <a:lnSpc>
                          <a:spcPct val="107000"/>
                        </a:lnSpc>
                        <a:spcBef>
                          <a:spcPts val="0"/>
                        </a:spcBef>
                        <a:spcAft>
                          <a:spcPts val="0"/>
                        </a:spcAft>
                      </a:pPr>
                      <a:r>
                        <a:rPr lang="en-US" sz="1600" dirty="0">
                          <a:solidFill>
                            <a:schemeClr val="tx1"/>
                          </a:solidFill>
                          <a:effectLst/>
                          <a:latin typeface="Open Sans"/>
                          <a:ea typeface="Times New Roman" charset="0"/>
                          <a:cs typeface="Times New Roman" charset="0"/>
                        </a:rPr>
                        <a:t> </a:t>
                      </a:r>
                    </a:p>
                  </a:txBody>
                  <a:tcPr marL="61722" marR="61722" marT="43200" marB="43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gn="ctr">
                        <a:lnSpc>
                          <a:spcPct val="107000"/>
                        </a:lnSpc>
                        <a:spcBef>
                          <a:spcPts val="0"/>
                        </a:spcBef>
                        <a:spcAft>
                          <a:spcPts val="0"/>
                        </a:spcAft>
                      </a:pPr>
                      <a:r>
                        <a:rPr lang="en-US" sz="1600" dirty="0">
                          <a:solidFill>
                            <a:schemeClr val="tx1"/>
                          </a:solidFill>
                          <a:effectLst/>
                          <a:latin typeface="Open Sans"/>
                          <a:ea typeface="Times New Roman" charset="0"/>
                          <a:cs typeface="Times New Roman" charset="0"/>
                        </a:rPr>
                        <a:t>Commitment, Support, Financing and Sustainability</a:t>
                      </a:r>
                      <a:endParaRPr lang="en-US" sz="1600" b="1" baseline="30000" dirty="0">
                        <a:solidFill>
                          <a:schemeClr val="tx1"/>
                        </a:solidFill>
                        <a:effectLst/>
                        <a:latin typeface="Open Sans"/>
                        <a:ea typeface="Times New Roman" charset="0"/>
                        <a:cs typeface="Times New Roman" charset="0"/>
                      </a:endParaRPr>
                    </a:p>
                    <a:p>
                      <a:pPr marL="0" marR="0" algn="l">
                        <a:lnSpc>
                          <a:spcPct val="107000"/>
                        </a:lnSpc>
                        <a:spcBef>
                          <a:spcPts val="0"/>
                        </a:spcBef>
                        <a:spcAft>
                          <a:spcPts val="0"/>
                        </a:spcAft>
                      </a:pPr>
                      <a:r>
                        <a:rPr lang="en-US" sz="1600" b="0" dirty="0">
                          <a:solidFill>
                            <a:schemeClr val="tx1"/>
                          </a:solidFill>
                          <a:effectLst/>
                          <a:latin typeface="Open Sans"/>
                          <a:ea typeface="Times New Roman" charset="0"/>
                          <a:cs typeface="Times New Roman" charset="0"/>
                        </a:rPr>
                        <a:t>cross-cutting governance functions that require diverse methods for stakeholder analysis, assessment of advocacy needs and opportunities, costing, capacity assessments, coordination, etc.</a:t>
                      </a:r>
                    </a:p>
                  </a:txBody>
                  <a:tcPr marL="61722" marR="61722" marT="43200" marB="43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95111">
                <a:tc>
                  <a:txBody>
                    <a:bodyPr/>
                    <a:lstStyle/>
                    <a:p>
                      <a:pPr marL="0" marR="0" algn="l">
                        <a:lnSpc>
                          <a:spcPct val="107000"/>
                        </a:lnSpc>
                        <a:spcBef>
                          <a:spcPts val="0"/>
                        </a:spcBef>
                        <a:spcAft>
                          <a:spcPts val="0"/>
                        </a:spcAft>
                      </a:pPr>
                      <a:r>
                        <a:rPr lang="en-US" sz="1600" dirty="0">
                          <a:solidFill>
                            <a:schemeClr val="tx1"/>
                          </a:solidFill>
                          <a:effectLst/>
                          <a:latin typeface="Open Sans"/>
                          <a:ea typeface="Times New Roman" charset="0"/>
                          <a:cs typeface="Times New Roman" charset="0"/>
                        </a:rPr>
                        <a:t>Objects of Implementation</a:t>
                      </a:r>
                    </a:p>
                  </a:txBody>
                  <a:tcPr marL="61722" marR="61722" marT="43200" marB="43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chemeClr val="tx1"/>
                          </a:solidFill>
                          <a:effectLst/>
                          <a:latin typeface="Open Sans"/>
                          <a:ea typeface="Times New Roman" charset="0"/>
                          <a:cs typeface="Times New Roman" charset="0"/>
                        </a:rPr>
                        <a:t> Initiation and Scoping</a:t>
                      </a:r>
                    </a:p>
                  </a:txBody>
                  <a:tcPr marL="61722" marR="61722" marT="43200" marB="43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600" b="1" dirty="0">
                          <a:solidFill>
                            <a:schemeClr val="tx1"/>
                          </a:solidFill>
                          <a:effectLst/>
                          <a:latin typeface="Open Sans"/>
                          <a:ea typeface="Times New Roman" charset="0"/>
                          <a:cs typeface="Times New Roman" charset="0"/>
                        </a:rPr>
                        <a:t> Planning and</a:t>
                      </a:r>
                    </a:p>
                    <a:p>
                      <a:pPr marL="0" marR="0" algn="ctr">
                        <a:lnSpc>
                          <a:spcPct val="107000"/>
                        </a:lnSpc>
                        <a:spcBef>
                          <a:spcPts val="0"/>
                        </a:spcBef>
                        <a:spcAft>
                          <a:spcPts val="0"/>
                        </a:spcAft>
                      </a:pPr>
                      <a:r>
                        <a:rPr lang="en-US" sz="1600" b="1" dirty="0">
                          <a:solidFill>
                            <a:schemeClr val="tx1"/>
                          </a:solidFill>
                          <a:effectLst/>
                          <a:latin typeface="Open Sans"/>
                          <a:ea typeface="Times New Roman" charset="0"/>
                          <a:cs typeface="Times New Roman" charset="0"/>
                        </a:rPr>
                        <a:t>Design</a:t>
                      </a:r>
                    </a:p>
                  </a:txBody>
                  <a:tcPr marL="61722" marR="61722" marT="43200" marB="43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600" b="1" dirty="0">
                          <a:solidFill>
                            <a:schemeClr val="tx1"/>
                          </a:solidFill>
                          <a:effectLst/>
                          <a:latin typeface="Open Sans"/>
                          <a:ea typeface="Times New Roman" charset="0"/>
                          <a:cs typeface="Times New Roman" charset="0"/>
                        </a:rPr>
                        <a:t>Implementation, Iterative Improvement and Scaling Up</a:t>
                      </a:r>
                    </a:p>
                  </a:txBody>
                  <a:tcPr marL="61722" marR="61722" marT="43200" marB="43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84126">
                <a:tc>
                  <a:txBody>
                    <a:bodyPr/>
                    <a:lstStyle/>
                    <a:p>
                      <a:pPr marL="0" marR="0" algn="l">
                        <a:lnSpc>
                          <a:spcPct val="107000"/>
                        </a:lnSpc>
                        <a:spcBef>
                          <a:spcPts val="0"/>
                        </a:spcBef>
                        <a:spcAft>
                          <a:spcPts val="0"/>
                        </a:spcAft>
                      </a:pPr>
                      <a:r>
                        <a:rPr lang="en-US" sz="1600" b="1" dirty="0">
                          <a:solidFill>
                            <a:schemeClr val="tx1"/>
                          </a:solidFill>
                          <a:effectLst/>
                          <a:latin typeface="Open Sans"/>
                          <a:ea typeface="Times New Roman" charset="0"/>
                          <a:cs typeface="Times New Roman" charset="0"/>
                        </a:rPr>
                        <a:t>Nutrition-specific interventions</a:t>
                      </a:r>
                    </a:p>
                  </a:txBody>
                  <a:tcPr marL="61722" marR="61722" marT="43200" marB="43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solidFill>
                            <a:schemeClr val="tx1"/>
                          </a:solidFill>
                          <a:latin typeface="Open Sans"/>
                          <a:ea typeface="Times New Roman" charset="0"/>
                          <a:cs typeface="Times New Roman" charset="0"/>
                        </a:rPr>
                        <a:t>diverse forms of assessments, stakeholder analysis, opinion leader research and consultations to guide: agenda setting, identification of policy/ program/intervention options and their fit with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solidFill>
                            <a:schemeClr val="tx1"/>
                          </a:solidFill>
                          <a:latin typeface="Open Sans"/>
                          <a:ea typeface="Times New Roman" charset="0"/>
                          <a:cs typeface="Times New Roman" charset="0"/>
                        </a:rPr>
                        <a:t>a) the problem and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solidFill>
                            <a:schemeClr val="tx1"/>
                          </a:solidFill>
                          <a:latin typeface="Open Sans"/>
                          <a:ea typeface="Times New Roman" charset="0"/>
                          <a:cs typeface="Times New Roman" charset="0"/>
                        </a:rPr>
                        <a:t>b) delivery capacities, and  c) available</a:t>
                      </a:r>
                      <a:r>
                        <a:rPr lang="en-US" sz="1600" baseline="0" dirty="0">
                          <a:solidFill>
                            <a:schemeClr val="tx1"/>
                          </a:solidFill>
                          <a:latin typeface="Open Sans"/>
                          <a:ea typeface="Times New Roman" charset="0"/>
                          <a:cs typeface="Times New Roman" charset="0"/>
                        </a:rPr>
                        <a:t> </a:t>
                      </a:r>
                      <a:r>
                        <a:rPr lang="en-US" sz="1600" dirty="0">
                          <a:solidFill>
                            <a:schemeClr val="tx1"/>
                          </a:solidFill>
                          <a:latin typeface="Open Sans"/>
                          <a:ea typeface="Times New Roman" charset="0"/>
                          <a:cs typeface="Times New Roman" charset="0"/>
                        </a:rPr>
                        <a:t>collaborations/ partnerships.</a:t>
                      </a:r>
                      <a:endParaRPr lang="en-US" sz="1600" dirty="0">
                        <a:solidFill>
                          <a:schemeClr val="tx1"/>
                        </a:solidFill>
                        <a:effectLst/>
                        <a:latin typeface="Open Sans"/>
                        <a:ea typeface="Times New Roman" charset="0"/>
                        <a:cs typeface="Times New Roman" charset="0"/>
                      </a:endParaRPr>
                    </a:p>
                  </a:txBody>
                  <a:tcPr marL="61722" marR="61722" marT="43200" marB="43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marL="0" marR="0" algn="l">
                        <a:lnSpc>
                          <a:spcPct val="107000"/>
                        </a:lnSpc>
                        <a:spcBef>
                          <a:spcPts val="0"/>
                        </a:spcBef>
                        <a:spcAft>
                          <a:spcPts val="0"/>
                        </a:spcAft>
                      </a:pPr>
                      <a:r>
                        <a:rPr lang="en-US" sz="1600" dirty="0">
                          <a:solidFill>
                            <a:schemeClr val="tx1"/>
                          </a:solidFill>
                          <a:latin typeface="Open Sans"/>
                          <a:ea typeface="Times New Roman" charset="0"/>
                          <a:cs typeface="Times New Roman" charset="0"/>
                        </a:rPr>
                        <a:t>diverse forms of formative research and consultations (at multiple scales/administrative levels) to guide the detailed design of policies/ programs/interventions and development of detailed implementation guidelines, guided by explicit PIPs or Theories of Change.</a:t>
                      </a:r>
                      <a:endParaRPr lang="en-US" sz="1600" dirty="0">
                        <a:solidFill>
                          <a:schemeClr val="tx1"/>
                        </a:solidFill>
                        <a:effectLst/>
                        <a:latin typeface="Open Sans"/>
                        <a:ea typeface="Times New Roman" charset="0"/>
                        <a:cs typeface="Times New Roman" charset="0"/>
                      </a:endParaRPr>
                    </a:p>
                  </a:txBody>
                  <a:tcPr marL="61722" marR="61722" marT="43200" marB="43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solidFill>
                            <a:schemeClr val="tx1"/>
                          </a:solidFill>
                          <a:latin typeface="Open Sans"/>
                          <a:ea typeface="Times New Roman" charset="0"/>
                          <a:cs typeface="Times New Roman" charset="0"/>
                        </a:rPr>
                        <a:t>diverse forms of operations research, special studies, process evaluation, quality improvement/quality assurance schemes and monitoring and evaluation systems. </a:t>
                      </a:r>
                      <a:endParaRPr lang="en-US" sz="1600" dirty="0">
                        <a:solidFill>
                          <a:schemeClr val="tx1"/>
                        </a:solidFill>
                        <a:effectLst/>
                        <a:latin typeface="Open Sans"/>
                        <a:ea typeface="Times New Roman" charset="0"/>
                        <a:cs typeface="Times New Roman" charset="0"/>
                      </a:endParaRPr>
                    </a:p>
                  </a:txBody>
                  <a:tcPr marL="61722" marR="61722" marT="43200" marB="43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44126">
                <a:tc>
                  <a:txBody>
                    <a:bodyPr/>
                    <a:lstStyle/>
                    <a:p>
                      <a:pPr marL="0" marR="0">
                        <a:lnSpc>
                          <a:spcPct val="107000"/>
                        </a:lnSpc>
                        <a:spcBef>
                          <a:spcPts val="0"/>
                        </a:spcBef>
                        <a:spcAft>
                          <a:spcPts val="0"/>
                        </a:spcAft>
                      </a:pPr>
                      <a:r>
                        <a:rPr lang="en-US" sz="1600" b="1" dirty="0">
                          <a:solidFill>
                            <a:schemeClr val="tx1"/>
                          </a:solidFill>
                          <a:effectLst/>
                          <a:latin typeface="Open Sans"/>
                          <a:ea typeface="Times New Roman" charset="0"/>
                          <a:cs typeface="Times New Roman" charset="0"/>
                        </a:rPr>
                        <a:t>Nutrition-sensitive actions</a:t>
                      </a:r>
                    </a:p>
                  </a:txBody>
                  <a:tcPr marL="61722" marR="61722" marT="43200" marB="43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9511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dirty="0">
                          <a:solidFill>
                            <a:schemeClr val="tx1"/>
                          </a:solidFill>
                          <a:effectLst/>
                          <a:latin typeface="Open Sans"/>
                          <a:ea typeface="Times New Roman" charset="0"/>
                          <a:cs typeface="Times New Roman" charset="0"/>
                        </a:rPr>
                        <a:t>National Policies</a:t>
                      </a:r>
                    </a:p>
                  </a:txBody>
                  <a:tcPr marL="61722" marR="61722" marT="43200" marB="43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9511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dirty="0">
                          <a:solidFill>
                            <a:schemeClr val="tx1"/>
                          </a:solidFill>
                          <a:effectLst/>
                          <a:latin typeface="Open Sans"/>
                          <a:ea typeface="Times New Roman" charset="0"/>
                          <a:cs typeface="Times New Roman" charset="0"/>
                        </a:rPr>
                        <a:t>Emergency Nutrition Response</a:t>
                      </a:r>
                    </a:p>
                  </a:txBody>
                  <a:tcPr marL="61722" marR="61722" marT="43200" marB="43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789071">
                <a:tc>
                  <a:txBody>
                    <a:bodyPr/>
                    <a:lstStyle/>
                    <a:p>
                      <a:pPr marL="0" marR="0">
                        <a:lnSpc>
                          <a:spcPct val="107000"/>
                        </a:lnSpc>
                        <a:spcBef>
                          <a:spcPts val="0"/>
                        </a:spcBef>
                        <a:spcAft>
                          <a:spcPts val="0"/>
                        </a:spcAft>
                      </a:pPr>
                      <a:r>
                        <a:rPr lang="en-US" sz="1600" b="1" dirty="0">
                          <a:solidFill>
                            <a:schemeClr val="tx1"/>
                          </a:solidFill>
                          <a:effectLst/>
                          <a:latin typeface="Open Sans"/>
                          <a:ea typeface="Times New Roman" charset="0"/>
                          <a:cs typeface="Times New Roman" charset="0"/>
                        </a:rPr>
                        <a:t>Implementation  innovations</a:t>
                      </a:r>
                    </a:p>
                  </a:txBody>
                  <a:tcPr marL="61722" marR="61722" marT="43200" marB="43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6" name="TextBox 5">
            <a:extLst>
              <a:ext uri="{FF2B5EF4-FFF2-40B4-BE49-F238E27FC236}">
                <a16:creationId xmlns:a16="http://schemas.microsoft.com/office/drawing/2014/main" id="{BDB5C8A2-9A27-314E-A91F-328219B2F12E}"/>
              </a:ext>
            </a:extLst>
          </p:cNvPr>
          <p:cNvSpPr txBox="1"/>
          <p:nvPr/>
        </p:nvSpPr>
        <p:spPr>
          <a:xfrm>
            <a:off x="0" y="-169279"/>
            <a:ext cx="12192000" cy="1049106"/>
          </a:xfrm>
          <a:prstGeom prst="rect">
            <a:avLst/>
          </a:prstGeom>
          <a:gradFill flip="none" rotWithShape="1">
            <a:gsLst>
              <a:gs pos="8000">
                <a:srgbClr val="DE496D"/>
              </a:gs>
              <a:gs pos="0">
                <a:srgbClr val="D40F7D"/>
              </a:gs>
              <a:gs pos="100000">
                <a:srgbClr val="ECA154"/>
              </a:gs>
            </a:gsLst>
            <a:lin ang="5400000" scaled="1"/>
            <a:tileRect/>
          </a:gradFill>
          <a:ln w="12700">
            <a:solidFill>
              <a:srgbClr val="F2BC86"/>
            </a:solidFill>
          </a:ln>
        </p:spPr>
        <p:txBody>
          <a:bodyPr wrap="square" tIns="108000" bIns="108000" rtlCol="0" anchor="ctr">
            <a:spAutoFit/>
          </a:bodyPr>
          <a:lstStyle/>
          <a:p>
            <a:pPr algn="ctr">
              <a:spcBef>
                <a:spcPts val="0"/>
              </a:spcBef>
              <a:spcAft>
                <a:spcPts val="0"/>
              </a:spcAft>
            </a:pPr>
            <a:endParaRPr lang="en-US" sz="1400" b="1" dirty="0">
              <a:solidFill>
                <a:schemeClr val="bg1"/>
              </a:solidFill>
            </a:endParaRPr>
          </a:p>
          <a:p>
            <a:pPr algn="ctr">
              <a:spcBef>
                <a:spcPts val="0"/>
              </a:spcBef>
              <a:spcAft>
                <a:spcPts val="0"/>
              </a:spcAft>
            </a:pPr>
            <a:r>
              <a:rPr lang="en-US" sz="2400" b="1" dirty="0">
                <a:solidFill>
                  <a:schemeClr val="bg1"/>
                </a:solidFill>
              </a:rPr>
              <a:t>SISN’s Classification Scheme of Implementation Research</a:t>
            </a:r>
          </a:p>
          <a:p>
            <a:pPr algn="ctr">
              <a:spcBef>
                <a:spcPts val="0"/>
              </a:spcBef>
              <a:spcAft>
                <a:spcPts val="0"/>
              </a:spcAft>
            </a:pPr>
            <a:endParaRPr lang="en-US" sz="1600" b="1" dirty="0">
              <a:solidFill>
                <a:schemeClr val="bg1"/>
              </a:solidFill>
            </a:endParaRPr>
          </a:p>
        </p:txBody>
      </p:sp>
      <p:pic>
        <p:nvPicPr>
          <p:cNvPr id="7" name="Imagen 10" descr="brand01.png">
            <a:extLst>
              <a:ext uri="{FF2B5EF4-FFF2-40B4-BE49-F238E27FC236}">
                <a16:creationId xmlns:a16="http://schemas.microsoft.com/office/drawing/2014/main" id="{C8C12672-5D2E-4144-B210-B56119E0CC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4070" y="1231187"/>
            <a:ext cx="2340751" cy="7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7166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p:cNvCxnSpPr/>
          <p:nvPr/>
        </p:nvCxnSpPr>
        <p:spPr>
          <a:xfrm>
            <a:off x="6179377" y="2416811"/>
            <a:ext cx="356766" cy="3128"/>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094069" y="3294445"/>
            <a:ext cx="426397" cy="0"/>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8659433" y="2405076"/>
            <a:ext cx="308663" cy="11734"/>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8565380" y="3333263"/>
            <a:ext cx="395218" cy="0"/>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11757" y="4943596"/>
            <a:ext cx="2946002" cy="1754326"/>
          </a:xfrm>
          <a:prstGeom prst="rect">
            <a:avLst/>
          </a:prstGeom>
          <a:solidFill>
            <a:schemeClr val="bg1"/>
          </a:solidFill>
        </p:spPr>
        <p:txBody>
          <a:bodyPr wrap="square" rtlCol="0">
            <a:spAutoFit/>
          </a:bodyPr>
          <a:lstStyle/>
          <a:p>
            <a:r>
              <a:rPr lang="en-US" sz="1200" i="1" dirty="0">
                <a:solidFill>
                  <a:srgbClr val="D5116C"/>
                </a:solidFill>
                <a:latin typeface="Open Sans"/>
                <a:ea typeface="Times New Roman" charset="0"/>
                <a:cs typeface="Times New Roman" charset="0"/>
              </a:rPr>
              <a:t>*</a:t>
            </a:r>
            <a:r>
              <a:rPr lang="en-US" sz="1200" i="1" dirty="0">
                <a:solidFill>
                  <a:schemeClr val="tx1">
                    <a:lumMod val="75000"/>
                    <a:lumOff val="25000"/>
                  </a:schemeClr>
                </a:solidFill>
                <a:latin typeface="Open Sans"/>
                <a:ea typeface="Times New Roman" charset="0"/>
                <a:cs typeface="Times New Roman" charset="0"/>
              </a:rPr>
              <a:t> This refers to practical IR embedded in and connected to implementation, such as stakeholder analysis, opinion leader research, formative research, rapid assessments, operations research, special studies, process evaluation, costing studies, Delphi studies and various forms of quality improvement or quality assurance, and more. </a:t>
            </a:r>
          </a:p>
        </p:txBody>
      </p:sp>
      <p:cxnSp>
        <p:nvCxnSpPr>
          <p:cNvPr id="43" name="Straight Arrow Connector 42"/>
          <p:cNvCxnSpPr>
            <a:stCxn id="42" idx="0"/>
            <a:endCxn id="11" idx="2"/>
          </p:cNvCxnSpPr>
          <p:nvPr/>
        </p:nvCxnSpPr>
        <p:spPr>
          <a:xfrm flipH="1" flipV="1">
            <a:off x="4903996" y="3540142"/>
            <a:ext cx="352" cy="431807"/>
          </a:xfrm>
          <a:prstGeom prst="straightConnector1">
            <a:avLst/>
          </a:prstGeom>
          <a:ln w="57150">
            <a:solidFill>
              <a:srgbClr val="D4047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0" idx="2"/>
            <a:endCxn id="11" idx="0"/>
          </p:cNvCxnSpPr>
          <p:nvPr/>
        </p:nvCxnSpPr>
        <p:spPr>
          <a:xfrm>
            <a:off x="4903995" y="1627007"/>
            <a:ext cx="1" cy="380462"/>
          </a:xfrm>
          <a:prstGeom prst="straightConnector1">
            <a:avLst/>
          </a:prstGeom>
          <a:ln w="57150">
            <a:solidFill>
              <a:srgbClr val="D4047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40" idx="3"/>
          </p:cNvCxnSpPr>
          <p:nvPr/>
        </p:nvCxnSpPr>
        <p:spPr>
          <a:xfrm>
            <a:off x="6179374" y="1295693"/>
            <a:ext cx="2788722" cy="0"/>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42" idx="3"/>
          </p:cNvCxnSpPr>
          <p:nvPr/>
        </p:nvCxnSpPr>
        <p:spPr>
          <a:xfrm>
            <a:off x="6179375" y="4275950"/>
            <a:ext cx="2828250" cy="0"/>
          </a:xfrm>
          <a:prstGeom prst="straightConnector1">
            <a:avLst/>
          </a:prstGeom>
          <a:ln w="571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3628617" y="2007470"/>
            <a:ext cx="2550757" cy="1532672"/>
          </a:xfrm>
          <a:prstGeom prst="roundRect">
            <a:avLst/>
          </a:prstGeom>
          <a:solidFill>
            <a:schemeClr val="bg1">
              <a:lumMod val="95000"/>
            </a:schemeClr>
          </a:solidFill>
          <a:ln w="28575">
            <a:solidFill>
              <a:srgbClr val="D5116C"/>
            </a:solidFill>
          </a:ln>
        </p:spPr>
        <p:style>
          <a:lnRef idx="1">
            <a:schemeClr val="accent1"/>
          </a:lnRef>
          <a:fillRef idx="3">
            <a:schemeClr val="accent1"/>
          </a:fillRef>
          <a:effectRef idx="2">
            <a:schemeClr val="accent1"/>
          </a:effectRef>
          <a:fontRef idx="minor">
            <a:schemeClr val="lt1"/>
          </a:fontRef>
        </p:style>
        <p:txBody>
          <a:bodyPr lIns="43200" rIns="43200" rtlCol="0" anchor="ctr"/>
          <a:lstStyle/>
          <a:p>
            <a:pPr algn="ctr"/>
            <a:r>
              <a:rPr lang="en-US" sz="1680" b="1" dirty="0">
                <a:solidFill>
                  <a:srgbClr val="D5116C"/>
                </a:solidFill>
                <a:latin typeface="Open Sans"/>
                <a:ea typeface="Times New Roman" charset="0"/>
                <a:cs typeface="Times New Roman" charset="0"/>
              </a:rPr>
              <a:t>Implementation Science: </a:t>
            </a:r>
          </a:p>
          <a:p>
            <a:pPr algn="ctr"/>
            <a:r>
              <a:rPr lang="en-US" sz="1440" b="1" dirty="0">
                <a:solidFill>
                  <a:schemeClr val="tx1">
                    <a:lumMod val="75000"/>
                    <a:lumOff val="25000"/>
                  </a:schemeClr>
                </a:solidFill>
                <a:latin typeface="Open Sans"/>
                <a:ea typeface="Times New Roman" charset="0"/>
                <a:cs typeface="Times New Roman" charset="0"/>
              </a:rPr>
              <a:t>Existing and Emerging Knowledge About Implementation</a:t>
            </a:r>
          </a:p>
        </p:txBody>
      </p:sp>
      <p:sp>
        <p:nvSpPr>
          <p:cNvPr id="39" name="Rounded Rectangle 38"/>
          <p:cNvSpPr/>
          <p:nvPr/>
        </p:nvSpPr>
        <p:spPr>
          <a:xfrm>
            <a:off x="609600" y="1969907"/>
            <a:ext cx="2680500" cy="1706256"/>
          </a:xfrm>
          <a:prstGeom prst="roundRect">
            <a:avLst/>
          </a:prstGeom>
          <a:solidFill>
            <a:srgbClr val="FFE0BD"/>
          </a:solidFill>
          <a:ln w="12700">
            <a:solidFill>
              <a:srgbClr val="EA8000"/>
            </a:solidFill>
          </a:ln>
        </p:spPr>
        <p:style>
          <a:lnRef idx="2">
            <a:schemeClr val="accent1">
              <a:shade val="50000"/>
            </a:schemeClr>
          </a:lnRef>
          <a:fillRef idx="1">
            <a:schemeClr val="accent1"/>
          </a:fillRef>
          <a:effectRef idx="0">
            <a:schemeClr val="accent1"/>
          </a:effectRef>
          <a:fontRef idx="minor">
            <a:schemeClr val="lt1"/>
          </a:fontRef>
        </p:style>
        <p:txBody>
          <a:bodyPr lIns="43200" tIns="42794" rIns="43200" bIns="42794" rtlCol="0" anchor="ctr"/>
          <a:lstStyle/>
          <a:p>
            <a:pPr algn="ctr"/>
            <a:r>
              <a:rPr lang="en-US" sz="1440" b="1" dirty="0">
                <a:solidFill>
                  <a:srgbClr val="D5116C"/>
                </a:solidFill>
                <a:latin typeface="Open Sans"/>
                <a:ea typeface="Times New Roman" charset="0"/>
                <a:cs typeface="Times New Roman" charset="0"/>
              </a:rPr>
              <a:t>1. </a:t>
            </a:r>
            <a:r>
              <a:rPr lang="en-US" sz="1440" b="1" dirty="0">
                <a:solidFill>
                  <a:schemeClr val="tx1">
                    <a:lumMod val="75000"/>
                    <a:lumOff val="25000"/>
                  </a:schemeClr>
                </a:solidFill>
                <a:latin typeface="Open Sans"/>
                <a:ea typeface="Times New Roman" charset="0"/>
                <a:cs typeface="Times New Roman" charset="0"/>
              </a:rPr>
              <a:t>Global Knowledge and Experience (GKE): Formal Implementation Trials,</a:t>
            </a:r>
          </a:p>
          <a:p>
            <a:pPr algn="ctr"/>
            <a:r>
              <a:rPr lang="en-US" sz="1440" b="1" dirty="0">
                <a:solidFill>
                  <a:schemeClr val="tx1">
                    <a:lumMod val="75000"/>
                    <a:lumOff val="25000"/>
                  </a:schemeClr>
                </a:solidFill>
                <a:latin typeface="Open Sans"/>
                <a:ea typeface="Times New Roman" charset="0"/>
                <a:cs typeface="Times New Roman" charset="0"/>
              </a:rPr>
              <a:t>Evaluation of Innovative</a:t>
            </a:r>
          </a:p>
          <a:p>
            <a:pPr algn="ctr"/>
            <a:r>
              <a:rPr lang="en-US" sz="1440" b="1" dirty="0">
                <a:solidFill>
                  <a:schemeClr val="tx1">
                    <a:lumMod val="75000"/>
                    <a:lumOff val="25000"/>
                  </a:schemeClr>
                </a:solidFill>
                <a:latin typeface="Open Sans"/>
                <a:ea typeface="Times New Roman" charset="0"/>
                <a:cs typeface="Times New Roman" charset="0"/>
              </a:rPr>
              <a:t>Implementation Practices and Cumulative Experience </a:t>
            </a:r>
          </a:p>
        </p:txBody>
      </p:sp>
      <p:sp>
        <p:nvSpPr>
          <p:cNvPr id="40" name="Rounded Rectangle 39"/>
          <p:cNvSpPr/>
          <p:nvPr/>
        </p:nvSpPr>
        <p:spPr>
          <a:xfrm>
            <a:off x="3628615" y="964378"/>
            <a:ext cx="2550758" cy="662629"/>
          </a:xfrm>
          <a:prstGeom prst="roundRect">
            <a:avLst/>
          </a:prstGeom>
          <a:solidFill>
            <a:srgbClr val="FFE0BD"/>
          </a:solidFill>
          <a:ln w="12700">
            <a:solidFill>
              <a:srgbClr val="EA8000"/>
            </a:solidFill>
          </a:ln>
        </p:spPr>
        <p:style>
          <a:lnRef idx="2">
            <a:schemeClr val="accent1">
              <a:shade val="50000"/>
            </a:schemeClr>
          </a:lnRef>
          <a:fillRef idx="1">
            <a:schemeClr val="accent1"/>
          </a:fillRef>
          <a:effectRef idx="0">
            <a:schemeClr val="accent1"/>
          </a:effectRef>
          <a:fontRef idx="minor">
            <a:schemeClr val="lt1"/>
          </a:fontRef>
        </p:style>
        <p:txBody>
          <a:bodyPr lIns="43200" tIns="42794" rIns="43200" bIns="42794" rtlCol="0" anchor="ctr"/>
          <a:lstStyle/>
          <a:p>
            <a:pPr algn="ctr"/>
            <a:r>
              <a:rPr lang="en-US" sz="1440" b="1" dirty="0">
                <a:solidFill>
                  <a:srgbClr val="D5116C"/>
                </a:solidFill>
                <a:latin typeface="Open Sans"/>
                <a:ea typeface="Times New Roman" charset="0"/>
                <a:cs typeface="Times New Roman" charset="0"/>
              </a:rPr>
              <a:t>3. </a:t>
            </a:r>
            <a:r>
              <a:rPr lang="en-US" sz="1440" b="1" dirty="0">
                <a:solidFill>
                  <a:schemeClr val="tx1">
                    <a:lumMod val="75000"/>
                    <a:lumOff val="25000"/>
                  </a:schemeClr>
                </a:solidFill>
                <a:latin typeface="Open Sans"/>
                <a:ea typeface="Times New Roman" charset="0"/>
                <a:cs typeface="Times New Roman" charset="0"/>
              </a:rPr>
              <a:t>Contextual Knowledge and Experience (CKE)</a:t>
            </a:r>
          </a:p>
        </p:txBody>
      </p:sp>
      <p:sp>
        <p:nvSpPr>
          <p:cNvPr id="42" name="Rounded Rectangle 41"/>
          <p:cNvSpPr/>
          <p:nvPr/>
        </p:nvSpPr>
        <p:spPr>
          <a:xfrm>
            <a:off x="3629320" y="3971949"/>
            <a:ext cx="2550055" cy="608003"/>
          </a:xfrm>
          <a:prstGeom prst="roundRect">
            <a:avLst/>
          </a:prstGeom>
          <a:solidFill>
            <a:srgbClr val="FFE0BD"/>
          </a:solidFill>
          <a:ln w="12700">
            <a:solidFill>
              <a:srgbClr val="EA8000"/>
            </a:solidFill>
          </a:ln>
        </p:spPr>
        <p:style>
          <a:lnRef idx="2">
            <a:schemeClr val="accent1">
              <a:shade val="50000"/>
            </a:schemeClr>
          </a:lnRef>
          <a:fillRef idx="1">
            <a:schemeClr val="accent1"/>
          </a:fillRef>
          <a:effectRef idx="0">
            <a:schemeClr val="accent1"/>
          </a:effectRef>
          <a:fontRef idx="minor">
            <a:schemeClr val="lt1"/>
          </a:fontRef>
        </p:style>
        <p:txBody>
          <a:bodyPr lIns="43200" tIns="42794" rIns="43200" bIns="42794" rtlCol="0" anchor="ctr"/>
          <a:lstStyle/>
          <a:p>
            <a:pPr algn="ctr"/>
            <a:r>
              <a:rPr lang="en-US" sz="1440" b="1" dirty="0">
                <a:solidFill>
                  <a:srgbClr val="D5116C"/>
                </a:solidFill>
                <a:latin typeface="Open Sans"/>
                <a:ea typeface="Times New Roman" charset="0"/>
                <a:cs typeface="Times New Roman" charset="0"/>
              </a:rPr>
              <a:t>2</a:t>
            </a:r>
            <a:r>
              <a:rPr lang="en-US" sz="1440" b="1" dirty="0">
                <a:solidFill>
                  <a:schemeClr val="tx1">
                    <a:lumMod val="75000"/>
                    <a:lumOff val="25000"/>
                  </a:schemeClr>
                </a:solidFill>
                <a:latin typeface="Open Sans"/>
                <a:ea typeface="Times New Roman" charset="0"/>
                <a:cs typeface="Times New Roman" charset="0"/>
              </a:rPr>
              <a:t>. Contextual Implementation</a:t>
            </a:r>
          </a:p>
          <a:p>
            <a:pPr algn="ctr"/>
            <a:r>
              <a:rPr lang="en-US" sz="1440" b="1" dirty="0">
                <a:solidFill>
                  <a:schemeClr val="tx1">
                    <a:lumMod val="75000"/>
                    <a:lumOff val="25000"/>
                  </a:schemeClr>
                </a:solidFill>
                <a:latin typeface="Open Sans"/>
                <a:ea typeface="Times New Roman" charset="0"/>
                <a:cs typeface="Times New Roman" charset="0"/>
              </a:rPr>
              <a:t>Research (CIR) </a:t>
            </a:r>
            <a:r>
              <a:rPr lang="en-US" sz="1440" b="1" dirty="0">
                <a:solidFill>
                  <a:srgbClr val="D5116C"/>
                </a:solidFill>
                <a:latin typeface="Open Sans"/>
                <a:ea typeface="Times New Roman" charset="0"/>
                <a:cs typeface="Times New Roman" charset="0"/>
              </a:rPr>
              <a:t>*</a:t>
            </a:r>
          </a:p>
        </p:txBody>
      </p:sp>
      <p:sp>
        <p:nvSpPr>
          <p:cNvPr id="45" name="Rounded Rectangle 44"/>
          <p:cNvSpPr/>
          <p:nvPr/>
        </p:nvSpPr>
        <p:spPr>
          <a:xfrm>
            <a:off x="6536143" y="2015816"/>
            <a:ext cx="2123291" cy="804178"/>
          </a:xfrm>
          <a:prstGeom prst="roundRect">
            <a:avLst/>
          </a:prstGeom>
          <a:solidFill>
            <a:srgbClr val="FEF4EC"/>
          </a:solidFill>
          <a:ln>
            <a:solidFill>
              <a:srgbClr val="EA8000"/>
            </a:solidFill>
          </a:ln>
        </p:spPr>
        <p:style>
          <a:lnRef idx="1">
            <a:schemeClr val="accent1"/>
          </a:lnRef>
          <a:fillRef idx="3">
            <a:schemeClr val="accent1"/>
          </a:fillRef>
          <a:effectRef idx="2">
            <a:schemeClr val="accent1"/>
          </a:effectRef>
          <a:fontRef idx="minor">
            <a:schemeClr val="lt1"/>
          </a:fontRef>
        </p:style>
        <p:txBody>
          <a:bodyPr lIns="43200" rIns="43200" rtlCol="0" anchor="ctr"/>
          <a:lstStyle/>
          <a:p>
            <a:r>
              <a:rPr lang="en-US" sz="1440" b="1" dirty="0">
                <a:solidFill>
                  <a:schemeClr val="tx1">
                    <a:lumMod val="75000"/>
                    <a:lumOff val="25000"/>
                  </a:schemeClr>
                </a:solidFill>
                <a:latin typeface="Open Sans"/>
                <a:ea typeface="Times New Roman" charset="0"/>
                <a:cs typeface="Times New Roman" charset="0"/>
              </a:rPr>
              <a:t>Frameworks,</a:t>
            </a:r>
          </a:p>
          <a:p>
            <a:r>
              <a:rPr lang="en-US" sz="1440" b="1" dirty="0">
                <a:solidFill>
                  <a:schemeClr val="tx1">
                    <a:lumMod val="75000"/>
                    <a:lumOff val="25000"/>
                  </a:schemeClr>
                </a:solidFill>
                <a:latin typeface="Open Sans"/>
                <a:ea typeface="Times New Roman" charset="0"/>
                <a:cs typeface="Times New Roman" charset="0"/>
              </a:rPr>
              <a:t>Tools, </a:t>
            </a:r>
          </a:p>
          <a:p>
            <a:r>
              <a:rPr lang="en-US" sz="1440" b="1" dirty="0">
                <a:solidFill>
                  <a:schemeClr val="tx1">
                    <a:lumMod val="75000"/>
                    <a:lumOff val="25000"/>
                  </a:schemeClr>
                </a:solidFill>
                <a:latin typeface="Open Sans"/>
                <a:ea typeface="Times New Roman" charset="0"/>
                <a:cs typeface="Times New Roman" charset="0"/>
              </a:rPr>
              <a:t>Guidelines</a:t>
            </a:r>
          </a:p>
        </p:txBody>
      </p:sp>
      <p:sp>
        <p:nvSpPr>
          <p:cNvPr id="47" name="Rounded Rectangle 46"/>
          <p:cNvSpPr/>
          <p:nvPr/>
        </p:nvSpPr>
        <p:spPr>
          <a:xfrm>
            <a:off x="6517891" y="2800581"/>
            <a:ext cx="2148881" cy="1095167"/>
          </a:xfrm>
          <a:prstGeom prst="roundRect">
            <a:avLst/>
          </a:prstGeom>
          <a:solidFill>
            <a:srgbClr val="FEF4EC"/>
          </a:solidFill>
          <a:ln>
            <a:solidFill>
              <a:srgbClr val="EA8000"/>
            </a:solidFill>
          </a:ln>
        </p:spPr>
        <p:style>
          <a:lnRef idx="1">
            <a:schemeClr val="accent1"/>
          </a:lnRef>
          <a:fillRef idx="3">
            <a:schemeClr val="accent1"/>
          </a:fillRef>
          <a:effectRef idx="2">
            <a:schemeClr val="accent1"/>
          </a:effectRef>
          <a:fontRef idx="minor">
            <a:schemeClr val="lt1"/>
          </a:fontRef>
        </p:style>
        <p:txBody>
          <a:bodyPr lIns="43200" rIns="43200" rtlCol="0" anchor="ctr"/>
          <a:lstStyle/>
          <a:p>
            <a:r>
              <a:rPr lang="en-US" sz="1440" b="1" dirty="0">
                <a:solidFill>
                  <a:schemeClr val="tx1">
                    <a:lumMod val="75000"/>
                    <a:lumOff val="25000"/>
                  </a:schemeClr>
                </a:solidFill>
                <a:latin typeface="Open Sans"/>
                <a:ea typeface="Times New Roman" charset="0"/>
                <a:cs typeface="Times New Roman" charset="0"/>
              </a:rPr>
              <a:t>Capacity Building,</a:t>
            </a:r>
          </a:p>
          <a:p>
            <a:r>
              <a:rPr lang="en-US" sz="1440" b="1" dirty="0">
                <a:solidFill>
                  <a:schemeClr val="tx1">
                    <a:lumMod val="75000"/>
                    <a:lumOff val="25000"/>
                  </a:schemeClr>
                </a:solidFill>
                <a:latin typeface="Open Sans"/>
                <a:ea typeface="Times New Roman" charset="0"/>
                <a:cs typeface="Times New Roman" charset="0"/>
              </a:rPr>
              <a:t>Technical Assistance,</a:t>
            </a:r>
          </a:p>
          <a:p>
            <a:r>
              <a:rPr lang="en-US" sz="1440" b="1" dirty="0">
                <a:solidFill>
                  <a:schemeClr val="tx1">
                    <a:lumMod val="75000"/>
                    <a:lumOff val="25000"/>
                  </a:schemeClr>
                </a:solidFill>
                <a:latin typeface="Open Sans"/>
                <a:ea typeface="Times New Roman" charset="0"/>
                <a:cs typeface="Times New Roman" charset="0"/>
              </a:rPr>
              <a:t>Knowledge Brokering,</a:t>
            </a:r>
          </a:p>
          <a:p>
            <a:r>
              <a:rPr lang="en-US" sz="1440" b="1" dirty="0">
                <a:solidFill>
                  <a:schemeClr val="tx1">
                    <a:lumMod val="75000"/>
                    <a:lumOff val="25000"/>
                  </a:schemeClr>
                </a:solidFill>
                <a:latin typeface="Open Sans"/>
                <a:ea typeface="Times New Roman" charset="0"/>
                <a:cs typeface="Times New Roman" charset="0"/>
              </a:rPr>
              <a:t>Coaching</a:t>
            </a:r>
          </a:p>
        </p:txBody>
      </p:sp>
      <p:sp>
        <p:nvSpPr>
          <p:cNvPr id="66" name="Rounded Rectangle 65"/>
          <p:cNvSpPr/>
          <p:nvPr/>
        </p:nvSpPr>
        <p:spPr>
          <a:xfrm>
            <a:off x="9007625" y="988231"/>
            <a:ext cx="2440901" cy="3460162"/>
          </a:xfrm>
          <a:prstGeom prst="roundRect">
            <a:avLst/>
          </a:prstGeom>
          <a:solidFill>
            <a:schemeClr val="bg1"/>
          </a:solidFill>
          <a:ln w="57150">
            <a:solidFill>
              <a:srgbClr val="EA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120" b="1" dirty="0">
                <a:solidFill>
                  <a:schemeClr val="tx1">
                    <a:lumMod val="65000"/>
                    <a:lumOff val="35000"/>
                  </a:schemeClr>
                </a:solidFill>
                <a:latin typeface="Open Sans"/>
                <a:ea typeface="Times New Roman" charset="0"/>
                <a:cs typeface="Times New Roman" charset="0"/>
              </a:rPr>
              <a:t>The Goal</a:t>
            </a:r>
          </a:p>
          <a:p>
            <a:pPr algn="ctr"/>
            <a:endParaRPr lang="en-US" sz="840" b="1" dirty="0">
              <a:solidFill>
                <a:schemeClr val="tx1">
                  <a:lumMod val="75000"/>
                  <a:lumOff val="25000"/>
                </a:schemeClr>
              </a:solidFill>
              <a:latin typeface="Open Sans"/>
              <a:ea typeface="Times New Roman" charset="0"/>
              <a:cs typeface="Times New Roman" charset="0"/>
            </a:endParaRPr>
          </a:p>
          <a:p>
            <a:pPr algn="ctr"/>
            <a:r>
              <a:rPr lang="en-US" sz="1560" b="1" dirty="0">
                <a:solidFill>
                  <a:srgbClr val="EA8000"/>
                </a:solidFill>
                <a:latin typeface="Open Sans"/>
                <a:ea typeface="Times New Roman" charset="0"/>
                <a:cs typeface="Times New Roman" charset="0"/>
              </a:rPr>
              <a:t>Collaboratively Assess, Build on Strengths and Address Weaknesses in The Five Domains in a Timely Manner During All Phases of Planning and Implementation</a:t>
            </a:r>
            <a:endParaRPr lang="en-GB" sz="1560" dirty="0">
              <a:solidFill>
                <a:srgbClr val="EA8000"/>
              </a:solidFill>
            </a:endParaRPr>
          </a:p>
        </p:txBody>
      </p:sp>
      <p:pic>
        <p:nvPicPr>
          <p:cNvPr id="153" name="Imagen 10" descr="brand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8310" y="5003087"/>
            <a:ext cx="2340751" cy="7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6531056" y="4460854"/>
            <a:ext cx="4714714" cy="271090"/>
          </a:xfrm>
          <a:prstGeom prst="rect">
            <a:avLst/>
          </a:prstGeom>
          <a:noFill/>
        </p:spPr>
        <p:txBody>
          <a:bodyPr wrap="square" lIns="85588" tIns="42794" rIns="85588" bIns="42794" rtlCol="0">
            <a:spAutoFit/>
          </a:bodyPr>
          <a:lstStyle/>
          <a:p>
            <a:r>
              <a:rPr lang="en-US" sz="1200" b="1" dirty="0">
                <a:solidFill>
                  <a:srgbClr val="EA8000"/>
                </a:solidFill>
                <a:latin typeface="Open Sans"/>
                <a:ea typeface="Times New Roman" charset="0"/>
                <a:cs typeface="Times New Roman" charset="0"/>
              </a:rPr>
              <a:t>The Five Domains That Affect Implementation</a:t>
            </a:r>
          </a:p>
        </p:txBody>
      </p:sp>
      <p:pic>
        <p:nvPicPr>
          <p:cNvPr id="1026" name="Picture 2" descr="Image result for triple A cycle"/>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10131292" y="5146838"/>
            <a:ext cx="1294739" cy="1366308"/>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10912883" y="5085732"/>
            <a:ext cx="523716" cy="259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080" dirty="0">
              <a:solidFill>
                <a:srgbClr val="D5116C"/>
              </a:solidFill>
            </a:endParaRPr>
          </a:p>
        </p:txBody>
      </p:sp>
      <p:sp>
        <p:nvSpPr>
          <p:cNvPr id="4" name="Rectangle 3"/>
          <p:cNvSpPr/>
          <p:nvPr/>
        </p:nvSpPr>
        <p:spPr>
          <a:xfrm>
            <a:off x="10816684" y="5356776"/>
            <a:ext cx="667913" cy="196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GB" sz="840" b="1" dirty="0">
                <a:solidFill>
                  <a:schemeClr val="tx1">
                    <a:lumMod val="65000"/>
                    <a:lumOff val="35000"/>
                  </a:schemeClr>
                </a:solidFill>
                <a:latin typeface="Open Sans"/>
              </a:rPr>
              <a:t>Assessment</a:t>
            </a:r>
          </a:p>
        </p:txBody>
      </p:sp>
      <p:sp>
        <p:nvSpPr>
          <p:cNvPr id="29" name="Rectangle 28"/>
          <p:cNvSpPr/>
          <p:nvPr/>
        </p:nvSpPr>
        <p:spPr>
          <a:xfrm>
            <a:off x="10952072" y="6256522"/>
            <a:ext cx="453514" cy="174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GB" sz="840" b="1" dirty="0">
                <a:solidFill>
                  <a:schemeClr val="tx1">
                    <a:lumMod val="65000"/>
                    <a:lumOff val="35000"/>
                  </a:schemeClr>
                </a:solidFill>
                <a:latin typeface="Open Sans"/>
              </a:rPr>
              <a:t>Analysis</a:t>
            </a:r>
          </a:p>
        </p:txBody>
      </p:sp>
      <p:sp>
        <p:nvSpPr>
          <p:cNvPr id="30" name="Rectangle 29"/>
          <p:cNvSpPr/>
          <p:nvPr/>
        </p:nvSpPr>
        <p:spPr>
          <a:xfrm>
            <a:off x="10088819" y="5741219"/>
            <a:ext cx="501221" cy="2805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GB" sz="840" b="1" dirty="0">
                <a:solidFill>
                  <a:schemeClr val="tx1">
                    <a:lumMod val="65000"/>
                    <a:lumOff val="35000"/>
                  </a:schemeClr>
                </a:solidFill>
                <a:latin typeface="Open Sans"/>
              </a:rPr>
              <a:t>Action</a:t>
            </a:r>
          </a:p>
        </p:txBody>
      </p:sp>
      <p:sp>
        <p:nvSpPr>
          <p:cNvPr id="95" name="Rectangle 94"/>
          <p:cNvSpPr/>
          <p:nvPr/>
        </p:nvSpPr>
        <p:spPr>
          <a:xfrm>
            <a:off x="6357759" y="4448393"/>
            <a:ext cx="5114911" cy="2307607"/>
          </a:xfrm>
          <a:prstGeom prst="rect">
            <a:avLst/>
          </a:prstGeom>
          <a:noFill/>
          <a:ln>
            <a:solidFill>
              <a:srgbClr val="EA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60"/>
          </a:p>
        </p:txBody>
      </p:sp>
      <p:cxnSp>
        <p:nvCxnSpPr>
          <p:cNvPr id="32" name="Straight Arrow Connector 31"/>
          <p:cNvCxnSpPr/>
          <p:nvPr/>
        </p:nvCxnSpPr>
        <p:spPr>
          <a:xfrm flipV="1">
            <a:off x="3278748" y="2768600"/>
            <a:ext cx="349867" cy="34950"/>
          </a:xfrm>
          <a:prstGeom prst="straightConnector1">
            <a:avLst/>
          </a:prstGeom>
          <a:ln w="57150">
            <a:solidFill>
              <a:srgbClr val="D4047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60441DD-82D5-7B45-AE1F-324DC5136C11}"/>
              </a:ext>
            </a:extLst>
          </p:cNvPr>
          <p:cNvPicPr>
            <a:picLocks noChangeAspect="1"/>
          </p:cNvPicPr>
          <p:nvPr/>
        </p:nvPicPr>
        <p:blipFill>
          <a:blip r:embed="rId5"/>
          <a:stretch>
            <a:fillRect/>
          </a:stretch>
        </p:blipFill>
        <p:spPr>
          <a:xfrm>
            <a:off x="6681233" y="4719353"/>
            <a:ext cx="3318394" cy="1998012"/>
          </a:xfrm>
          <a:prstGeom prst="rect">
            <a:avLst/>
          </a:prstGeom>
        </p:spPr>
      </p:pic>
      <p:sp>
        <p:nvSpPr>
          <p:cNvPr id="31" name="TextBox 30">
            <a:extLst>
              <a:ext uri="{FF2B5EF4-FFF2-40B4-BE49-F238E27FC236}">
                <a16:creationId xmlns:a16="http://schemas.microsoft.com/office/drawing/2014/main" id="{E1FF9D1D-E989-564F-846B-07885AAE1D6E}"/>
              </a:ext>
            </a:extLst>
          </p:cNvPr>
          <p:cNvSpPr txBox="1"/>
          <p:nvPr/>
        </p:nvSpPr>
        <p:spPr>
          <a:xfrm>
            <a:off x="15052" y="-22948"/>
            <a:ext cx="12584430" cy="956773"/>
          </a:xfrm>
          <a:prstGeom prst="rect">
            <a:avLst/>
          </a:prstGeom>
          <a:gradFill flip="none" rotWithShape="1">
            <a:gsLst>
              <a:gs pos="8000">
                <a:srgbClr val="DE496D"/>
              </a:gs>
              <a:gs pos="0">
                <a:srgbClr val="D40F7D"/>
              </a:gs>
              <a:gs pos="100000">
                <a:srgbClr val="ECA154"/>
              </a:gs>
            </a:gsLst>
            <a:lin ang="5400000" scaled="1"/>
            <a:tileRect/>
          </a:gradFill>
          <a:ln w="12700">
            <a:solidFill>
              <a:srgbClr val="F2BC86"/>
            </a:solidFill>
          </a:ln>
        </p:spPr>
        <p:txBody>
          <a:bodyPr wrap="square" tIns="108000" bIns="108000" rtlCol="0" anchor="ctr">
            <a:spAutoFit/>
          </a:bodyPr>
          <a:lstStyle/>
          <a:p>
            <a:pPr algn="ctr">
              <a:spcBef>
                <a:spcPts val="0"/>
              </a:spcBef>
              <a:spcAft>
                <a:spcPts val="0"/>
              </a:spcAft>
            </a:pPr>
            <a:r>
              <a:rPr lang="en-US" sz="2400" b="1" dirty="0">
                <a:solidFill>
                  <a:schemeClr val="bg1"/>
                </a:solidFill>
                <a:latin typeface="Open Sans"/>
              </a:rPr>
              <a:t>SISN’s Integrative Framework for Implementation Science in </a:t>
            </a:r>
          </a:p>
          <a:p>
            <a:pPr algn="ctr">
              <a:spcBef>
                <a:spcPts val="0"/>
              </a:spcBef>
              <a:spcAft>
                <a:spcPts val="0"/>
              </a:spcAft>
            </a:pPr>
            <a:r>
              <a:rPr lang="en-US" sz="2400" b="1" dirty="0">
                <a:solidFill>
                  <a:schemeClr val="bg1"/>
                </a:solidFill>
                <a:latin typeface="Open Sans"/>
              </a:rPr>
              <a:t>Nutrition</a:t>
            </a:r>
          </a:p>
        </p:txBody>
      </p:sp>
    </p:spTree>
    <p:extLst>
      <p:ext uri="{BB962C8B-B14F-4D97-AF65-F5344CB8AC3E}">
        <p14:creationId xmlns:p14="http://schemas.microsoft.com/office/powerpoint/2010/main" val="25221251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4691</TotalTime>
  <Words>968</Words>
  <Application>Microsoft Macintosh PowerPoint</Application>
  <PresentationFormat>Widescreen</PresentationFormat>
  <Paragraphs>129</Paragraphs>
  <Slides>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Open Sans</vt:lpstr>
      <vt:lpstr>Times New Roman</vt:lpstr>
      <vt:lpstr>Office Theme</vt:lpstr>
      <vt:lpstr>SISN’s Frameworks and Classification Scheme</vt:lpstr>
      <vt:lpstr>The Five Domains Whose Characteristics, Capacities, Dynamics and Fit Affect Implementation Quality</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Louis Pelletier</dc:creator>
  <cp:lastModifiedBy>Microsoft Office User</cp:lastModifiedBy>
  <cp:revision>97</cp:revision>
  <cp:lastPrinted>2018-05-07T17:03:45Z</cp:lastPrinted>
  <dcterms:created xsi:type="dcterms:W3CDTF">2017-06-21T16:35:43Z</dcterms:created>
  <dcterms:modified xsi:type="dcterms:W3CDTF">2019-12-04T20:09:32Z</dcterms:modified>
</cp:coreProperties>
</file>